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0287000" cy="18288000"/>
  <p:embeddedFontLst>
    <p:embeddedFont>
      <p:font typeface="Circe Bold" panose="020B0602020203020203" pitchFamily="34" charset="-52"/>
      <p:bold r:id="rId15"/>
    </p:embeddedFont>
    <p:embeddedFont>
      <p:font typeface="Golos Text Bold" panose="020B0503020202020204" pitchFamily="34" charset="0"/>
      <p:bold r:id="rId16"/>
    </p:embeddedFont>
    <p:embeddedFont>
      <p:font typeface="Golos Text Medium" panose="020B0503020202020204" pitchFamily="34" charset="0"/>
      <p:regular r:id="rId17"/>
    </p:embeddedFont>
    <p:embeddedFont>
      <p:font typeface="Golos Text Regular" panose="020B0503020202020204" pitchFamily="34" charset="0"/>
      <p:regular r:id="rId1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5" d="100"/>
          <a:sy n="75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01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103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svg"/><Relationship Id="rId5" Type="http://schemas.openxmlformats.org/officeDocument/2006/relationships/image" Target="../media/image99.png"/><Relationship Id="rId10" Type="http://schemas.openxmlformats.org/officeDocument/2006/relationships/image" Target="../media/image106.png"/><Relationship Id="rId4" Type="http://schemas.openxmlformats.org/officeDocument/2006/relationships/image" Target="../media/image104.svg"/><Relationship Id="rId9" Type="http://schemas.openxmlformats.org/officeDocument/2006/relationships/image" Target="../media/image10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7.jpeg"/><Relationship Id="rId7" Type="http://schemas.openxmlformats.org/officeDocument/2006/relationships/image" Target="../media/image10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109.svg"/><Relationship Id="rId4" Type="http://schemas.openxmlformats.org/officeDocument/2006/relationships/image" Target="../media/image108.png"/><Relationship Id="rId9" Type="http://schemas.openxmlformats.org/officeDocument/2006/relationships/image" Target="../media/image1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sv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sv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svg"/><Relationship Id="rId4" Type="http://schemas.openxmlformats.org/officeDocument/2006/relationships/image" Target="../media/image113.svg"/><Relationship Id="rId9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9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26" Type="http://schemas.openxmlformats.org/officeDocument/2006/relationships/image" Target="../media/image57.sv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svg"/><Relationship Id="rId20" Type="http://schemas.openxmlformats.org/officeDocument/2006/relationships/image" Target="../media/image51.sv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24" Type="http://schemas.openxmlformats.org/officeDocument/2006/relationships/image" Target="../media/image55.svg"/><Relationship Id="rId32" Type="http://schemas.openxmlformats.org/officeDocument/2006/relationships/image" Target="../media/image63.sv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svg"/><Relationship Id="rId10" Type="http://schemas.openxmlformats.org/officeDocument/2006/relationships/image" Target="../media/image41.sv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svg"/><Relationship Id="rId22" Type="http://schemas.openxmlformats.org/officeDocument/2006/relationships/image" Target="../media/image53.svg"/><Relationship Id="rId27" Type="http://schemas.openxmlformats.org/officeDocument/2006/relationships/image" Target="../media/image58.png"/><Relationship Id="rId30" Type="http://schemas.openxmlformats.org/officeDocument/2006/relationships/image" Target="../media/image6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image" Target="../media/image72.svg"/><Relationship Id="rId18" Type="http://schemas.openxmlformats.org/officeDocument/2006/relationships/image" Target="../media/image77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11" Type="http://schemas.openxmlformats.org/officeDocument/2006/relationships/image" Target="../media/image70.png"/><Relationship Id="rId5" Type="http://schemas.openxmlformats.org/officeDocument/2006/relationships/image" Target="../media/image22.png"/><Relationship Id="rId15" Type="http://schemas.openxmlformats.org/officeDocument/2006/relationships/image" Target="../media/image74.svg"/><Relationship Id="rId10" Type="http://schemas.openxmlformats.org/officeDocument/2006/relationships/image" Target="../media/image69.svg"/><Relationship Id="rId19" Type="http://schemas.openxmlformats.org/officeDocument/2006/relationships/image" Target="../media/image78.svg"/><Relationship Id="rId4" Type="http://schemas.openxmlformats.org/officeDocument/2006/relationships/image" Target="../media/image65.sv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9.png"/><Relationship Id="rId7" Type="http://schemas.openxmlformats.org/officeDocument/2006/relationships/image" Target="../media/image7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Relationship Id="rId9" Type="http://schemas.openxmlformats.org/officeDocument/2006/relationships/image" Target="../media/image7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12" Type="http://schemas.openxmlformats.org/officeDocument/2006/relationships/image" Target="../media/image6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svg"/><Relationship Id="rId11" Type="http://schemas.openxmlformats.org/officeDocument/2006/relationships/image" Target="../media/image62.png"/><Relationship Id="rId5" Type="http://schemas.openxmlformats.org/officeDocument/2006/relationships/image" Target="../media/image60.png"/><Relationship Id="rId10" Type="http://schemas.openxmlformats.org/officeDocument/2006/relationships/image" Target="../media/image87.svg"/><Relationship Id="rId4" Type="http://schemas.openxmlformats.org/officeDocument/2006/relationships/image" Target="../media/image83.png"/><Relationship Id="rId9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61.svg"/><Relationship Id="rId17" Type="http://schemas.openxmlformats.org/officeDocument/2006/relationships/image" Target="../media/image63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60.png"/><Relationship Id="rId5" Type="http://schemas.openxmlformats.org/officeDocument/2006/relationships/image" Target="../media/image90.svg"/><Relationship Id="rId15" Type="http://schemas.openxmlformats.org/officeDocument/2006/relationships/image" Target="../media/image98.svg"/><Relationship Id="rId10" Type="http://schemas.openxmlformats.org/officeDocument/2006/relationships/image" Target="../media/image95.sv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13758" y="739267"/>
            <a:ext cx="2392829" cy="668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800225" y="733425"/>
            <a:ext cx="1365168" cy="76199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66750" y="638175"/>
            <a:ext cx="835447" cy="838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19150" y="7733723"/>
            <a:ext cx="5743575" cy="19998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733425" y="2581275"/>
            <a:ext cx="11229975" cy="405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55"/>
              </a:lnSpc>
              <a:spcAft>
                <a:spcPts val="1380"/>
              </a:spcAft>
              <a:buNone/>
            </a:pPr>
            <a:r>
              <a:rPr lang="en-US" sz="4500" kern="0" spc="4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МИИГАиК — БАЗОВАЯ ОРГАНИЗАЦИЯ ГОСУДАРСТВ-УЧАСТНИКОВ СНГ</a:t>
            </a:r>
            <a:br>
              <a:rPr dirty="0"/>
            </a:br>
            <a:r>
              <a:rPr lang="en-US" sz="4500" kern="0" spc="4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ПО ПОДГОТОВКЕ КАДРОВ</a:t>
            </a:r>
            <a:r>
              <a:rPr lang="ru-RU" sz="4500" kern="0" spc="4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 </a:t>
            </a:r>
            <a:r>
              <a:rPr lang="en-US" sz="4500" kern="0" spc="4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В ОБЛАСТИ ГЕОДЕЗИИ, КАРТОГРАФИИ, КАДАСТРА И ДИСТАНЦИОННОГО ЗОНДИРОВАНИЯ ЗЕМЛИ</a:t>
            </a:r>
            <a:endParaRPr lang="en-US" sz="4500" dirty="0"/>
          </a:p>
        </p:txBody>
      </p:sp>
      <p:sp>
        <p:nvSpPr>
          <p:cNvPr id="7" name="Text 1"/>
          <p:cNvSpPr/>
          <p:nvPr/>
        </p:nvSpPr>
        <p:spPr>
          <a:xfrm>
            <a:off x="2743200" y="8210550"/>
            <a:ext cx="3914775" cy="1504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spcAft>
                <a:spcPts val="997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Камынина Надежда</a:t>
            </a:r>
            <a:br/>
            <a:r>
              <a:rPr lang="en-US" sz="30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Ростиславовна
</a:t>
            </a:r>
            <a:r>
              <a:rPr lang="en-US" sz="300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Ректор МИИГАиК</a:t>
            </a:r>
            <a:endParaRPr lang="en-US" sz="3000" dirty="0"/>
          </a:p>
        </p:txBody>
      </p:sp>
      <p:sp>
        <p:nvSpPr>
          <p:cNvPr id="8" name="Text 2"/>
          <p:cNvSpPr/>
          <p:nvPr/>
        </p:nvSpPr>
        <p:spPr>
          <a:xfrm>
            <a:off x="7286625" y="8334375"/>
            <a:ext cx="35909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65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25.04.2024</a:t>
            </a:r>
            <a:br/>
            <a:r>
              <a:rPr lang="en-US" sz="165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г. Минск (Республика Беларусь)</a:t>
            </a:r>
            <a:endParaRPr lang="en-US" sz="1650" dirty="0"/>
          </a:p>
        </p:txBody>
      </p:sp>
      <p:sp>
        <p:nvSpPr>
          <p:cNvPr id="9" name="Text 3"/>
          <p:cNvSpPr/>
          <p:nvPr/>
        </p:nvSpPr>
        <p:spPr>
          <a:xfrm>
            <a:off x="7286625" y="9172575"/>
            <a:ext cx="44672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Совещание руководителей базовых организаций государств-участников СНГ</a:t>
            </a:r>
            <a:endParaRPr lang="en-US" sz="16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5800" y="3386138"/>
            <a:ext cx="8467725" cy="18288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4850" y="8043863"/>
            <a:ext cx="8467725" cy="1828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5800" y="6605588"/>
            <a:ext cx="8467725" cy="18288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268450" y="624483"/>
            <a:ext cx="975532" cy="54451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220450" y="1885950"/>
            <a:ext cx="7067550" cy="50863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5757029" y="628650"/>
            <a:ext cx="1704305" cy="4762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220450" y="5467350"/>
            <a:ext cx="7067550" cy="481965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666750" y="476250"/>
            <a:ext cx="1232535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spcAft>
                <a:spcPts val="150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ЮБИЛЕЙНЫЕ МЕРОПРИЯТИЯ В ЧЕСТЬ 245-ЛЕТИЯ</a:t>
            </a:r>
            <a:endParaRPr lang="en-US" sz="3600" dirty="0"/>
          </a:p>
        </p:txBody>
      </p:sp>
      <p:sp>
        <p:nvSpPr>
          <p:cNvPr id="10" name="Text 1"/>
          <p:cNvSpPr/>
          <p:nvPr/>
        </p:nvSpPr>
        <p:spPr>
          <a:xfrm>
            <a:off x="666750" y="1733550"/>
            <a:ext cx="7029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spcAft>
                <a:spcPts val="150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Выставка – форум</a:t>
            </a:r>
            <a:endParaRPr lang="en-US" sz="3000" dirty="0"/>
          </a:p>
        </p:txBody>
      </p:sp>
      <p:sp>
        <p:nvSpPr>
          <p:cNvPr id="11" name="Text 2"/>
          <p:cNvSpPr/>
          <p:nvPr/>
        </p:nvSpPr>
        <p:spPr>
          <a:xfrm>
            <a:off x="666750" y="6800850"/>
            <a:ext cx="7029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spcAft>
                <a:spcPts val="150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Научная конференция</a:t>
            </a:r>
            <a:endParaRPr lang="en-US" sz="3000" dirty="0"/>
          </a:p>
        </p:txBody>
      </p:sp>
      <p:sp>
        <p:nvSpPr>
          <p:cNvPr id="12" name="Text 3"/>
          <p:cNvSpPr/>
          <p:nvPr/>
        </p:nvSpPr>
        <p:spPr>
          <a:xfrm>
            <a:off x="666750" y="3581400"/>
            <a:ext cx="7029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spcAft>
                <a:spcPts val="1500"/>
              </a:spcAft>
              <a:buNone/>
            </a:pPr>
            <a:r>
              <a:rPr lang="en-US" sz="3000" b="1" dirty="0" err="1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Панельн</a:t>
            </a:r>
            <a:r>
              <a:rPr lang="ru-RU" sz="3000" b="1" dirty="0" err="1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ые</a:t>
            </a:r>
            <a:r>
              <a:rPr lang="en-US" sz="30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дискусси</a:t>
            </a:r>
            <a:r>
              <a:rPr lang="ru-RU" sz="30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и</a:t>
            </a:r>
            <a:endParaRPr lang="en-US" sz="3000" dirty="0"/>
          </a:p>
        </p:txBody>
      </p:sp>
      <p:sp>
        <p:nvSpPr>
          <p:cNvPr id="13" name="Text 4"/>
          <p:cNvSpPr/>
          <p:nvPr/>
        </p:nvSpPr>
        <p:spPr>
          <a:xfrm>
            <a:off x="666750" y="8239125"/>
            <a:ext cx="7029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spcAft>
                <a:spcPts val="150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Завершение проекта</a:t>
            </a:r>
            <a:endParaRPr lang="en-US" sz="3000" dirty="0"/>
          </a:p>
        </p:txBody>
      </p:sp>
      <p:sp>
        <p:nvSpPr>
          <p:cNvPr id="14" name="Text 5"/>
          <p:cNvSpPr/>
          <p:nvPr/>
        </p:nvSpPr>
        <p:spPr>
          <a:xfrm>
            <a:off x="666750" y="2381250"/>
            <a:ext cx="6524625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4"/>
              </a:lnSpc>
              <a:spcAft>
                <a:spcPts val="1651"/>
              </a:spcAft>
              <a:buNone/>
            </a:pPr>
            <a:r>
              <a:rPr lang="en-US" sz="2703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«Пространственные данные: МИИГАиК — территория инноваций»</a:t>
            </a:r>
            <a:endParaRPr lang="en-US" sz="2703" dirty="0"/>
          </a:p>
        </p:txBody>
      </p:sp>
      <p:sp>
        <p:nvSpPr>
          <p:cNvPr id="15" name="Text 6"/>
          <p:cNvSpPr/>
          <p:nvPr/>
        </p:nvSpPr>
        <p:spPr>
          <a:xfrm>
            <a:off x="685800" y="7448550"/>
            <a:ext cx="866775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4"/>
              </a:lnSpc>
              <a:spcAft>
                <a:spcPts val="1651"/>
              </a:spcAft>
              <a:buNone/>
            </a:pPr>
            <a:r>
              <a:rPr lang="en-US" sz="2703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«Пространственные данные: наука и технологии»</a:t>
            </a:r>
            <a:endParaRPr lang="en-US" sz="2703" dirty="0"/>
          </a:p>
        </p:txBody>
      </p:sp>
      <p:sp>
        <p:nvSpPr>
          <p:cNvPr id="16" name="Text 7"/>
          <p:cNvSpPr/>
          <p:nvPr/>
        </p:nvSpPr>
        <p:spPr>
          <a:xfrm>
            <a:off x="666750" y="4229100"/>
            <a:ext cx="8362950" cy="2190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4"/>
              </a:lnSpc>
              <a:spcAft>
                <a:spcPts val="1125"/>
              </a:spcAft>
              <a:buNone/>
            </a:pPr>
            <a:r>
              <a:rPr lang="en-US" sz="2703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«Консорциумы как драйверы технологического и кадрового суверенитета»
«</a:t>
            </a:r>
            <a:r>
              <a:rPr lang="en-US" sz="2703" dirty="0" err="1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Прост</a:t>
            </a:r>
            <a:r>
              <a:rPr lang="ru-RU" sz="2703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р</a:t>
            </a:r>
            <a:r>
              <a:rPr lang="en-US" sz="2703" dirty="0" err="1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анственные</a:t>
            </a:r>
            <a:r>
              <a:rPr lang="en-US" sz="2703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 данные. Роль высшей школы в реализации стратегии научно- технологического развития»»</a:t>
            </a:r>
            <a:endParaRPr lang="en-US" sz="2703" dirty="0"/>
          </a:p>
        </p:txBody>
      </p:sp>
      <p:sp>
        <p:nvSpPr>
          <p:cNvPr id="17" name="Text 8"/>
          <p:cNvSpPr/>
          <p:nvPr/>
        </p:nvSpPr>
        <p:spPr>
          <a:xfrm>
            <a:off x="685800" y="8886825"/>
            <a:ext cx="836295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44"/>
              </a:lnSpc>
              <a:spcAft>
                <a:spcPts val="1651"/>
              </a:spcAft>
              <a:buNone/>
            </a:pPr>
            <a:r>
              <a:rPr lang="en-US" sz="2703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«Путешествие в будущее Капсулы времени»</a:t>
            </a:r>
            <a:endParaRPr lang="en-US" sz="270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86500" y="0"/>
            <a:ext cx="120015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751522" y="628650"/>
            <a:ext cx="1709849" cy="47780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4268450" y="624483"/>
            <a:ext cx="975532" cy="54451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0" y="0"/>
            <a:ext cx="7658100" cy="10287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0" y="0"/>
            <a:ext cx="6648450" cy="1028700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666750" y="514350"/>
            <a:ext cx="5638800" cy="3476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60"/>
              </a:lnSpc>
              <a:spcAft>
                <a:spcPts val="1380"/>
              </a:spcAft>
              <a:buNone/>
            </a:pPr>
            <a:r>
              <a:rPr lang="en-US" sz="5250" kern="0" spc="53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ПРОЕКТ «ПУТЕШЕСТВИЕ В БУДУЩЕЕ КАПСУЛЫ ВРЕМЕНИ»</a:t>
            </a:r>
            <a:endParaRPr lang="en-US" sz="52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66750" y="733425"/>
            <a:ext cx="1365168" cy="76199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6750" y="5476875"/>
            <a:ext cx="3448050" cy="4267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781550" y="5476875"/>
            <a:ext cx="3443689" cy="41243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891960" y="5476875"/>
            <a:ext cx="3443689" cy="4267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362200" y="742950"/>
            <a:ext cx="2390753" cy="66808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666750" y="2524125"/>
            <a:ext cx="9010650" cy="2381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360"/>
              </a:lnSpc>
              <a:spcAft>
                <a:spcPts val="1380"/>
              </a:spcAft>
              <a:buNone/>
            </a:pPr>
            <a:r>
              <a:rPr lang="en-US" sz="9000" kern="0" spc="9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СПАСИБО</a:t>
            </a:r>
            <a:br/>
            <a:r>
              <a:rPr lang="en-US" sz="9000" kern="0" spc="9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ЗА ВНИМАНИЕ!</a:t>
            </a:r>
            <a:endParaRPr lang="en-US" sz="9000" dirty="0"/>
          </a:p>
        </p:txBody>
      </p:sp>
      <p:sp>
        <p:nvSpPr>
          <p:cNvPr id="8" name="Text 1"/>
          <p:cNvSpPr/>
          <p:nvPr/>
        </p:nvSpPr>
        <p:spPr>
          <a:xfrm>
            <a:off x="990600" y="9172575"/>
            <a:ext cx="279082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spcAft>
                <a:spcPts val="750"/>
              </a:spcAft>
              <a:buNone/>
            </a:pPr>
            <a:r>
              <a:rPr lang="en-US" sz="2250" b="1" kern="0" spc="225" dirty="0">
                <a:solidFill>
                  <a:srgbClr val="FFFFFF"/>
                </a:solidFill>
                <a:latin typeface="Circe Bold" pitchFamily="34" charset="0"/>
                <a:ea typeface="Circe Bold" pitchFamily="34" charset="-122"/>
                <a:cs typeface="Circe Bold" pitchFamily="34" charset="-120"/>
              </a:rPr>
              <a:t>ректор МИИГАиК</a:t>
            </a:r>
            <a:br/>
            <a:r>
              <a:rPr lang="en-US" sz="2250" b="1" kern="0" spc="225" dirty="0">
                <a:solidFill>
                  <a:srgbClr val="FFFFFF"/>
                </a:solidFill>
                <a:latin typeface="Circe Bold" pitchFamily="34" charset="0"/>
                <a:ea typeface="Circe Bold" pitchFamily="34" charset="-122"/>
                <a:cs typeface="Circe Bold" pitchFamily="34" charset="-120"/>
              </a:rPr>
              <a:t>в телеграм</a:t>
            </a:r>
            <a:endParaRPr lang="en-US" sz="2250" dirty="0"/>
          </a:p>
        </p:txBody>
      </p:sp>
      <p:sp>
        <p:nvSpPr>
          <p:cNvPr id="9" name="Text 2"/>
          <p:cNvSpPr/>
          <p:nvPr/>
        </p:nvSpPr>
        <p:spPr>
          <a:xfrm>
            <a:off x="5191125" y="9315450"/>
            <a:ext cx="26289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spcAft>
                <a:spcPts val="750"/>
              </a:spcAft>
              <a:buNone/>
            </a:pPr>
            <a:r>
              <a:rPr lang="en-US" sz="2250" b="1" kern="0" spc="225" dirty="0">
                <a:solidFill>
                  <a:srgbClr val="FFFFFF"/>
                </a:solidFill>
                <a:latin typeface="Circe Bold" pitchFamily="34" charset="0"/>
                <a:ea typeface="Circe Bold" pitchFamily="34" charset="-122"/>
                <a:cs typeface="Circe Bold" pitchFamily="34" charset="-120"/>
              </a:rPr>
              <a:t>MIIGAiK website</a:t>
            </a:r>
            <a:endParaRPr lang="en-US" sz="2250" dirty="0"/>
          </a:p>
        </p:txBody>
      </p:sp>
      <p:sp>
        <p:nvSpPr>
          <p:cNvPr id="10" name="Text 3"/>
          <p:cNvSpPr/>
          <p:nvPr/>
        </p:nvSpPr>
        <p:spPr>
          <a:xfrm>
            <a:off x="9163050" y="9172575"/>
            <a:ext cx="29146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spcAft>
                <a:spcPts val="750"/>
              </a:spcAft>
              <a:buNone/>
            </a:pPr>
            <a:r>
              <a:rPr lang="en-US" sz="2250" b="1" kern="0" spc="225" dirty="0">
                <a:solidFill>
                  <a:srgbClr val="FFFFFF"/>
                </a:solidFill>
                <a:latin typeface="Circe Bold" pitchFamily="34" charset="0"/>
                <a:ea typeface="Circe Bold" pitchFamily="34" charset="-122"/>
                <a:cs typeface="Circe Bold" pitchFamily="34" charset="-120"/>
              </a:rPr>
              <a:t>МИИГАиК</a:t>
            </a:r>
            <a:br/>
            <a:r>
              <a:rPr lang="en-US" sz="2250" b="1" kern="0" spc="225" dirty="0">
                <a:solidFill>
                  <a:srgbClr val="FFFFFF"/>
                </a:solidFill>
                <a:latin typeface="Circe Bold" pitchFamily="34" charset="0"/>
                <a:ea typeface="Circe Bold" pitchFamily="34" charset="-122"/>
                <a:cs typeface="Circe Bold" pitchFamily="34" charset="-120"/>
              </a:rPr>
              <a:t>в телеграм</a:t>
            </a:r>
            <a:endParaRPr lang="en-US" sz="2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268450" y="624480"/>
            <a:ext cx="975532" cy="54451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757041" y="628650"/>
            <a:ext cx="1704305" cy="4762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66750" y="5876925"/>
            <a:ext cx="1160585" cy="116058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581775" y="5876925"/>
            <a:ext cx="1160585" cy="116058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1601524" y="5876925"/>
            <a:ext cx="1160585" cy="1160585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666750" y="476250"/>
            <a:ext cx="965835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spcAft>
                <a:spcPts val="150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МИИГАиК — БАЗОВАЯ ОРГАНИЗАЦИЯ  ГОСУДАРСТВ-УЧАСТНИКОВ СНГ</a:t>
            </a:r>
            <a:endParaRPr lang="en-US" sz="3600" dirty="0"/>
          </a:p>
        </p:txBody>
      </p:sp>
      <p:sp>
        <p:nvSpPr>
          <p:cNvPr id="8" name="Text 1"/>
          <p:cNvSpPr/>
          <p:nvPr/>
        </p:nvSpPr>
        <p:spPr>
          <a:xfrm>
            <a:off x="666750" y="2295525"/>
            <a:ext cx="271462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5"/>
              </a:lnSpc>
              <a:buNone/>
            </a:pPr>
            <a:r>
              <a:rPr lang="en-US" sz="2625" kern="0" spc="-7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21 мая 2010 года</a:t>
            </a:r>
            <a:endParaRPr lang="en-US" sz="2625" dirty="0"/>
          </a:p>
        </p:txBody>
      </p:sp>
      <p:sp>
        <p:nvSpPr>
          <p:cNvPr id="9" name="Text 2"/>
          <p:cNvSpPr/>
          <p:nvPr/>
        </p:nvSpPr>
        <p:spPr>
          <a:xfrm>
            <a:off x="666750" y="2771775"/>
            <a:ext cx="13620750" cy="2524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60"/>
              </a:lnSpc>
              <a:buNone/>
            </a:pPr>
            <a:r>
              <a:rPr lang="en-US" sz="3300" kern="0" spc="-7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Решение Совета глав правительств СНГ о придании ФГБОУ
«Московский государственный университет геодезии</a:t>
            </a:r>
            <a:br/>
            <a:r>
              <a:rPr lang="en-US" sz="3300" kern="0" spc="-7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и картографии» статуса базовой организации государств- участников СНГ по подготовке кадров в области геодезии, картографии, кадастра и дистанционного зондирования Земли.</a:t>
            </a:r>
            <a:endParaRPr lang="en-US" sz="3300" dirty="0"/>
          </a:p>
        </p:txBody>
      </p:sp>
      <p:sp>
        <p:nvSpPr>
          <p:cNvPr id="10" name="Text 3"/>
          <p:cNvSpPr/>
          <p:nvPr/>
        </p:nvSpPr>
        <p:spPr>
          <a:xfrm>
            <a:off x="666750" y="7269621"/>
            <a:ext cx="4635598" cy="19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49" dirty="0" err="1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Флагманский</a:t>
            </a:r>
            <a:r>
              <a:rPr lang="en-US" sz="32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 </a:t>
            </a:r>
            <a:r>
              <a:rPr lang="en-US" sz="3249" dirty="0" err="1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центр</a:t>
            </a:r>
            <a:r>
              <a:rPr lang="ru-RU" sz="32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 по </a:t>
            </a:r>
            <a:r>
              <a:rPr lang="en-US" sz="3249" dirty="0" err="1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подготовк</a:t>
            </a:r>
            <a:r>
              <a:rPr lang="ru-RU" sz="32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е</a:t>
            </a:r>
            <a:r>
              <a:rPr lang="en-US" sz="32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 кадров</a:t>
            </a:r>
            <a:br>
              <a:rPr dirty="0"/>
            </a:br>
            <a:r>
              <a:rPr lang="en-US" sz="32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для государств-участников СНГ</a:t>
            </a:r>
            <a:endParaRPr lang="en-US" sz="3249" dirty="0"/>
          </a:p>
        </p:txBody>
      </p:sp>
      <p:sp>
        <p:nvSpPr>
          <p:cNvPr id="11" name="Text 4"/>
          <p:cNvSpPr/>
          <p:nvPr/>
        </p:nvSpPr>
        <p:spPr>
          <a:xfrm>
            <a:off x="6581775" y="7269621"/>
            <a:ext cx="3952142" cy="19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Международная отраслевая</a:t>
            </a:r>
            <a:br/>
            <a:r>
              <a:rPr lang="en-US" sz="32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образовательная площадка</a:t>
            </a:r>
            <a:endParaRPr lang="en-US" sz="3249" dirty="0"/>
          </a:p>
        </p:txBody>
      </p:sp>
      <p:sp>
        <p:nvSpPr>
          <p:cNvPr id="12" name="Text 5"/>
          <p:cNvSpPr/>
          <p:nvPr/>
        </p:nvSpPr>
        <p:spPr>
          <a:xfrm>
            <a:off x="11601450" y="7269621"/>
            <a:ext cx="4777447" cy="14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Платформа</a:t>
            </a:r>
            <a:br/>
            <a:r>
              <a:rPr lang="en-US" sz="32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для отраслевого</a:t>
            </a:r>
            <a:br/>
            <a:r>
              <a:rPr lang="en-US" sz="32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взаимодействия</a:t>
            </a:r>
            <a:endParaRPr lang="en-US" sz="324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268450" y="624480"/>
            <a:ext cx="975532" cy="54451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757029" y="628650"/>
            <a:ext cx="1704305" cy="4762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5476875"/>
            <a:ext cx="16811626" cy="647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7002125" y="5476875"/>
            <a:ext cx="561975" cy="647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866900" y="5219700"/>
            <a:ext cx="552450" cy="5524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029450" y="5257800"/>
            <a:ext cx="552450" cy="5524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2630150" y="5648325"/>
            <a:ext cx="552450" cy="5524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128838" y="4586288"/>
            <a:ext cx="28575" cy="647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7291388" y="4710113"/>
            <a:ext cx="28575" cy="61912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2892088" y="6119813"/>
            <a:ext cx="28575" cy="63817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3571875" y="6981825"/>
            <a:ext cx="66675" cy="6667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5848350" y="8239125"/>
            <a:ext cx="66675" cy="66675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666750" y="476250"/>
            <a:ext cx="965835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spcAft>
                <a:spcPts val="150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ПРОЕКТ СЕТЕВОЙ УНИВЕРСИТЕТ ГОСУДАРСТВ-УЧАСТНИКОВ  СНГ</a:t>
            </a:r>
            <a:endParaRPr lang="en-US" sz="3600" dirty="0"/>
          </a:p>
        </p:txBody>
      </p:sp>
      <p:sp>
        <p:nvSpPr>
          <p:cNvPr id="15" name="Text 1"/>
          <p:cNvSpPr/>
          <p:nvPr/>
        </p:nvSpPr>
        <p:spPr>
          <a:xfrm>
            <a:off x="904875" y="3838575"/>
            <a:ext cx="340995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30"/>
              </a:lnSpc>
              <a:spcAft>
                <a:spcPts val="1500"/>
              </a:spcAft>
              <a:buNone/>
            </a:pPr>
            <a:r>
              <a:rPr lang="en-US" sz="20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Начало реализации проекта</a:t>
            </a:r>
            <a:endParaRPr lang="en-US" sz="2025" dirty="0"/>
          </a:p>
        </p:txBody>
      </p:sp>
      <p:sp>
        <p:nvSpPr>
          <p:cNvPr id="16" name="Text 2"/>
          <p:cNvSpPr/>
          <p:nvPr/>
        </p:nvSpPr>
        <p:spPr>
          <a:xfrm>
            <a:off x="1311274" y="6181725"/>
            <a:ext cx="15367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80"/>
              </a:lnSpc>
              <a:spcAft>
                <a:spcPts val="150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2022г.</a:t>
            </a:r>
            <a:endParaRPr lang="en-US" sz="2400" dirty="0"/>
          </a:p>
        </p:txBody>
      </p:sp>
      <p:sp>
        <p:nvSpPr>
          <p:cNvPr id="17" name="Text 3"/>
          <p:cNvSpPr/>
          <p:nvPr/>
        </p:nvSpPr>
        <p:spPr>
          <a:xfrm>
            <a:off x="11715750" y="5133975"/>
            <a:ext cx="25527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80"/>
              </a:lnSpc>
              <a:spcAft>
                <a:spcPts val="150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2024–2025г.</a:t>
            </a:r>
            <a:endParaRPr lang="en-US" sz="2400" dirty="0"/>
          </a:p>
        </p:txBody>
      </p:sp>
      <p:sp>
        <p:nvSpPr>
          <p:cNvPr id="18" name="Text 4"/>
          <p:cNvSpPr/>
          <p:nvPr/>
        </p:nvSpPr>
        <p:spPr>
          <a:xfrm>
            <a:off x="5915025" y="6048375"/>
            <a:ext cx="2819401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80"/>
              </a:lnSpc>
              <a:spcAft>
                <a:spcPts val="150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2023–2024г.</a:t>
            </a:r>
            <a:endParaRPr lang="en-US" sz="2400" dirty="0"/>
          </a:p>
        </p:txBody>
      </p:sp>
      <p:sp>
        <p:nvSpPr>
          <p:cNvPr id="19" name="Text 5"/>
          <p:cNvSpPr/>
          <p:nvPr/>
        </p:nvSpPr>
        <p:spPr>
          <a:xfrm>
            <a:off x="5133975" y="2400300"/>
            <a:ext cx="50196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spcAft>
                <a:spcPts val="1500"/>
              </a:spcAft>
              <a:buNone/>
            </a:pPr>
            <a:r>
              <a:rPr lang="en-US" sz="225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разработаны и реализуются</a:t>
            </a:r>
            <a:br/>
            <a:r>
              <a:rPr lang="en-US" sz="225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образовательные программы ДПО: </a:t>
            </a:r>
            <a:endParaRPr lang="en-US" sz="2250" dirty="0"/>
          </a:p>
        </p:txBody>
      </p:sp>
      <p:sp>
        <p:nvSpPr>
          <p:cNvPr id="20" name="Text 6"/>
          <p:cNvSpPr/>
          <p:nvPr/>
        </p:nvSpPr>
        <p:spPr>
          <a:xfrm>
            <a:off x="5200650" y="6838950"/>
            <a:ext cx="600075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30"/>
              </a:lnSpc>
              <a:spcAft>
                <a:spcPts val="1500"/>
              </a:spcAft>
              <a:buNone/>
            </a:pPr>
            <a:r>
              <a:rPr lang="en-US" sz="20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Создана цифровая информационно-образовательная платформа </a:t>
            </a:r>
            <a:br/>
            <a:r>
              <a:rPr lang="en-US" sz="20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для реализации проекта</a:t>
            </a:r>
            <a:endParaRPr lang="en-US" sz="2025" dirty="0"/>
          </a:p>
        </p:txBody>
      </p:sp>
      <p:sp>
        <p:nvSpPr>
          <p:cNvPr id="21" name="Text 7"/>
          <p:cNvSpPr/>
          <p:nvPr/>
        </p:nvSpPr>
        <p:spPr>
          <a:xfrm>
            <a:off x="5133975" y="3200400"/>
            <a:ext cx="2133600" cy="1657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975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9
</a:t>
            </a:r>
            <a:r>
              <a:rPr lang="en-US" sz="180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образовательных программ повышения квалификации</a:t>
            </a:r>
            <a:endParaRPr lang="en-US" sz="3975" dirty="0"/>
          </a:p>
        </p:txBody>
      </p:sp>
      <p:sp>
        <p:nvSpPr>
          <p:cNvPr id="22" name="Text 8"/>
          <p:cNvSpPr/>
          <p:nvPr/>
        </p:nvSpPr>
        <p:spPr>
          <a:xfrm>
            <a:off x="12068175" y="3200400"/>
            <a:ext cx="2533650" cy="1381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975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5
</a:t>
            </a:r>
            <a:r>
              <a:rPr lang="en-US" sz="180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образовательных программ повышения квалификации</a:t>
            </a:r>
            <a:endParaRPr lang="en-US" sz="3975" dirty="0"/>
          </a:p>
        </p:txBody>
      </p:sp>
      <p:sp>
        <p:nvSpPr>
          <p:cNvPr id="23" name="Text 9"/>
          <p:cNvSpPr/>
          <p:nvPr/>
        </p:nvSpPr>
        <p:spPr>
          <a:xfrm>
            <a:off x="5200650" y="7924800"/>
            <a:ext cx="5972175" cy="1771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975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240
</a:t>
            </a:r>
            <a:r>
              <a:rPr lang="en-US" sz="20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квот на обучение выделено для граждан Республики Беларусь, Кыргызской Республики, Республики Узбекистан</a:t>
            </a:r>
            <a:br>
              <a:rPr dirty="0"/>
            </a:br>
            <a:r>
              <a:rPr lang="en-US" sz="20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и Республики Южная Осетия</a:t>
            </a:r>
            <a:endParaRPr lang="en-US" sz="3975" dirty="0"/>
          </a:p>
        </p:txBody>
      </p:sp>
      <p:sp>
        <p:nvSpPr>
          <p:cNvPr id="24" name="Text 10"/>
          <p:cNvSpPr/>
          <p:nvPr/>
        </p:nvSpPr>
        <p:spPr>
          <a:xfrm>
            <a:off x="12363450" y="6753225"/>
            <a:ext cx="4124325" cy="2686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975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290
</a:t>
            </a:r>
            <a:r>
              <a:rPr lang="en-US" sz="20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квот на обучение выделено для граждан Республики Беларусь, Кыргызской Республики, </a:t>
            </a:r>
            <a:r>
              <a:rPr lang="en-US" sz="2025" dirty="0" err="1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Республики</a:t>
            </a:r>
            <a:r>
              <a:rPr lang="en-US" sz="20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 </a:t>
            </a:r>
            <a:r>
              <a:rPr lang="en-US" sz="2025" dirty="0" err="1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Узбекистан</a:t>
            </a:r>
            <a:r>
              <a:rPr lang="ru-RU" sz="20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, </a:t>
            </a:r>
            <a:r>
              <a:rPr lang="en-US" sz="2025" dirty="0" err="1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Республики</a:t>
            </a:r>
            <a:r>
              <a:rPr lang="en-US" sz="20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 Южная Осетия, </a:t>
            </a:r>
            <a:r>
              <a:rPr lang="en-US" sz="2025" dirty="0" err="1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Республик</a:t>
            </a:r>
            <a:r>
              <a:rPr lang="ru-RU" sz="20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и</a:t>
            </a:r>
            <a:r>
              <a:rPr lang="en-US" sz="20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 Казахстан, </a:t>
            </a:r>
            <a:r>
              <a:rPr lang="en-US" sz="2025" dirty="0" err="1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Республик</a:t>
            </a:r>
            <a:r>
              <a:rPr lang="ru-RU" sz="20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и</a:t>
            </a:r>
            <a:r>
              <a:rPr lang="en-US" sz="20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 Таджикистан</a:t>
            </a:r>
            <a:endParaRPr lang="en-US" sz="3975" dirty="0"/>
          </a:p>
        </p:txBody>
      </p:sp>
      <p:sp>
        <p:nvSpPr>
          <p:cNvPr id="25" name="Text 11"/>
          <p:cNvSpPr/>
          <p:nvPr/>
        </p:nvSpPr>
        <p:spPr>
          <a:xfrm>
            <a:off x="7562850" y="3200400"/>
            <a:ext cx="2638425" cy="1657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975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3
</a:t>
            </a:r>
            <a:r>
              <a:rPr lang="en-US" sz="180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образовательные программы </a:t>
            </a:r>
            <a:r>
              <a:rPr lang="en-US" sz="1800" dirty="0" err="1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профессиональной</a:t>
            </a:r>
            <a:r>
              <a:rPr lang="en-US" sz="180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 </a:t>
            </a:r>
            <a:br>
              <a:rPr lang="ru-RU" sz="180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</a:br>
            <a:r>
              <a:rPr lang="en-US" sz="1800" dirty="0" err="1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переподготовки</a:t>
            </a:r>
            <a:endParaRPr lang="en-US" sz="3975" dirty="0"/>
          </a:p>
        </p:txBody>
      </p:sp>
      <p:sp>
        <p:nvSpPr>
          <p:cNvPr id="26" name="Text 12"/>
          <p:cNvSpPr/>
          <p:nvPr/>
        </p:nvSpPr>
        <p:spPr>
          <a:xfrm>
            <a:off x="14773275" y="3200400"/>
            <a:ext cx="2533650" cy="1657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975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3
</a:t>
            </a:r>
            <a:r>
              <a:rPr lang="en-US" sz="180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образовательные программы </a:t>
            </a:r>
            <a:r>
              <a:rPr lang="en-US" sz="1800" dirty="0" err="1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профессиональной</a:t>
            </a:r>
            <a:r>
              <a:rPr lang="en-US" sz="180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 </a:t>
            </a:r>
            <a:br>
              <a:rPr lang="ru-RU" sz="180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</a:br>
            <a:r>
              <a:rPr lang="en-US" sz="1800" dirty="0" err="1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переподготовки</a:t>
            </a:r>
            <a:endParaRPr lang="en-US" sz="3975" dirty="0"/>
          </a:p>
        </p:txBody>
      </p:sp>
      <p:sp>
        <p:nvSpPr>
          <p:cNvPr id="27" name="Text 13"/>
          <p:cNvSpPr/>
          <p:nvPr/>
        </p:nvSpPr>
        <p:spPr>
          <a:xfrm>
            <a:off x="12068175" y="1914525"/>
            <a:ext cx="523875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975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4
</a:t>
            </a:r>
            <a:r>
              <a:rPr lang="en-US" sz="180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образовательные программы высшего образования (магистратура)</a:t>
            </a:r>
            <a:endParaRPr lang="en-US" sz="39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1135" y="2024342"/>
            <a:ext cx="10021580" cy="8262658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86760" y="2024342"/>
            <a:ext cx="10107305" cy="826265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0954" y="4398797"/>
            <a:ext cx="4223079" cy="4223082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954757" y="4398792"/>
            <a:ext cx="4223138" cy="4223143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801985" y="7934381"/>
            <a:ext cx="1797114" cy="643879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1475253" y="7572315"/>
            <a:ext cx="1797114" cy="643879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543425" y="6261088"/>
            <a:ext cx="1928132" cy="18288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036144" y="6828183"/>
            <a:ext cx="1928132" cy="18288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182391" y="4908775"/>
            <a:ext cx="2739518" cy="18288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0591800" y="4900613"/>
            <a:ext cx="2295525" cy="18288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7675549" y="8111830"/>
            <a:ext cx="1739276" cy="47079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1549262" y="5606741"/>
            <a:ext cx="1640221" cy="18288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12036491" y="6697228"/>
            <a:ext cx="1348056" cy="460809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8338617" y="6261088"/>
            <a:ext cx="1910683" cy="18288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14268450" y="624483"/>
            <a:ext cx="975532" cy="544512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5757029" y="628650"/>
            <a:ext cx="1704305" cy="476250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666750" y="476250"/>
            <a:ext cx="1232535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spcAft>
                <a:spcPts val="150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НАБОР НА ОБУЧЕНИЕ ПО ПРОГРАММАМ ПРОЕКТА</a:t>
            </a:r>
            <a:endParaRPr lang="en-US" sz="3600" dirty="0"/>
          </a:p>
        </p:txBody>
      </p:sp>
      <p:sp>
        <p:nvSpPr>
          <p:cNvPr id="19" name="Text 1"/>
          <p:cNvSpPr/>
          <p:nvPr/>
        </p:nvSpPr>
        <p:spPr>
          <a:xfrm>
            <a:off x="652263" y="3290767"/>
            <a:ext cx="462915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38"/>
              </a:lnSpc>
              <a:spcAft>
                <a:spcPts val="1374"/>
              </a:spcAft>
              <a:buNone/>
            </a:pPr>
            <a:r>
              <a:rPr lang="en-US" sz="2198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Квоты на 2023/2024 учебный год</a:t>
            </a:r>
            <a:endParaRPr lang="en-US" sz="2198" dirty="0"/>
          </a:p>
        </p:txBody>
      </p:sp>
      <p:sp>
        <p:nvSpPr>
          <p:cNvPr id="20" name="Text 2"/>
          <p:cNvSpPr/>
          <p:nvPr/>
        </p:nvSpPr>
        <p:spPr>
          <a:xfrm>
            <a:off x="7675549" y="3290767"/>
            <a:ext cx="4878641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38"/>
              </a:lnSpc>
              <a:spcAft>
                <a:spcPts val="1374"/>
              </a:spcAft>
              <a:buNone/>
            </a:pPr>
            <a:r>
              <a:rPr lang="en-US" sz="2198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Квоты на 2024/2025 учебный год</a:t>
            </a:r>
            <a:endParaRPr lang="en-US" sz="2198" dirty="0"/>
          </a:p>
        </p:txBody>
      </p:sp>
      <p:sp>
        <p:nvSpPr>
          <p:cNvPr id="21" name="Text 3"/>
          <p:cNvSpPr/>
          <p:nvPr/>
        </p:nvSpPr>
        <p:spPr>
          <a:xfrm>
            <a:off x="643538" y="2697496"/>
            <a:ext cx="298132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97"/>
              </a:lnSpc>
              <a:spcAft>
                <a:spcPts val="1374"/>
              </a:spcAft>
              <a:buNone/>
            </a:pPr>
            <a:r>
              <a:rPr lang="en-US" sz="2748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Программы ДПО</a:t>
            </a:r>
            <a:endParaRPr lang="en-US" sz="2748" dirty="0"/>
          </a:p>
        </p:txBody>
      </p:sp>
      <p:sp>
        <p:nvSpPr>
          <p:cNvPr id="22" name="Text 4"/>
          <p:cNvSpPr/>
          <p:nvPr/>
        </p:nvSpPr>
        <p:spPr>
          <a:xfrm>
            <a:off x="7675549" y="2697496"/>
            <a:ext cx="5926391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97"/>
              </a:lnSpc>
              <a:spcAft>
                <a:spcPts val="1374"/>
              </a:spcAft>
              <a:buNone/>
            </a:pPr>
            <a:r>
              <a:rPr lang="en-US" sz="2748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Программы ДПО и магистратуры</a:t>
            </a:r>
            <a:endParaRPr lang="en-US" sz="2748" dirty="0"/>
          </a:p>
        </p:txBody>
      </p:sp>
      <p:sp>
        <p:nvSpPr>
          <p:cNvPr id="23" name="Text 5"/>
          <p:cNvSpPr/>
          <p:nvPr/>
        </p:nvSpPr>
        <p:spPr>
          <a:xfrm>
            <a:off x="4630671" y="8036937"/>
            <a:ext cx="10191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78"/>
              </a:lnSpc>
              <a:spcAft>
                <a:spcPts val="1374"/>
              </a:spcAft>
              <a:buNone/>
            </a:pPr>
            <a:r>
              <a:rPr lang="en-US" sz="1649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70</a:t>
            </a:r>
            <a:br/>
            <a:r>
              <a:rPr lang="en-US" sz="16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Киргизия</a:t>
            </a:r>
            <a:endParaRPr lang="en-US" sz="1649" dirty="0"/>
          </a:p>
        </p:txBody>
      </p:sp>
      <p:sp>
        <p:nvSpPr>
          <p:cNvPr id="24" name="Text 6"/>
          <p:cNvSpPr/>
          <p:nvPr/>
        </p:nvSpPr>
        <p:spPr>
          <a:xfrm>
            <a:off x="12234142" y="7701042"/>
            <a:ext cx="10953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78"/>
              </a:lnSpc>
              <a:spcAft>
                <a:spcPts val="1374"/>
              </a:spcAft>
              <a:buNone/>
            </a:pPr>
            <a:r>
              <a:rPr lang="en-US" sz="1649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60</a:t>
            </a:r>
            <a:br/>
            <a:r>
              <a:rPr lang="en-US" sz="16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Казахстан</a:t>
            </a:r>
            <a:endParaRPr lang="en-US" sz="1649" dirty="0"/>
          </a:p>
        </p:txBody>
      </p:sp>
      <p:sp>
        <p:nvSpPr>
          <p:cNvPr id="25" name="Text 7"/>
          <p:cNvSpPr/>
          <p:nvPr/>
        </p:nvSpPr>
        <p:spPr>
          <a:xfrm>
            <a:off x="12677775" y="6324600"/>
            <a:ext cx="105727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78"/>
              </a:lnSpc>
              <a:spcAft>
                <a:spcPts val="1374"/>
              </a:spcAft>
              <a:buNone/>
            </a:pPr>
            <a:r>
              <a:rPr lang="en-US" sz="1649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8</a:t>
            </a:r>
            <a:br/>
            <a:r>
              <a:rPr lang="en-US" sz="16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Южная Осетия</a:t>
            </a:r>
            <a:endParaRPr lang="en-US" sz="1649" dirty="0"/>
          </a:p>
        </p:txBody>
      </p:sp>
      <p:sp>
        <p:nvSpPr>
          <p:cNvPr id="26" name="Text 8"/>
          <p:cNvSpPr/>
          <p:nvPr/>
        </p:nvSpPr>
        <p:spPr>
          <a:xfrm>
            <a:off x="12221055" y="5079309"/>
            <a:ext cx="9906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78"/>
              </a:lnSpc>
              <a:spcAft>
                <a:spcPts val="1374"/>
              </a:spcAft>
              <a:buNone/>
            </a:pPr>
            <a:r>
              <a:rPr lang="en-US" sz="1649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50</a:t>
            </a:r>
            <a:br/>
            <a:r>
              <a:rPr lang="en-US" sz="16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Беларусь</a:t>
            </a:r>
            <a:endParaRPr lang="en-US" sz="1649" dirty="0"/>
          </a:p>
        </p:txBody>
      </p:sp>
      <p:sp>
        <p:nvSpPr>
          <p:cNvPr id="27" name="Text 9"/>
          <p:cNvSpPr/>
          <p:nvPr/>
        </p:nvSpPr>
        <p:spPr>
          <a:xfrm>
            <a:off x="9263423" y="5733650"/>
            <a:ext cx="12287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78"/>
              </a:lnSpc>
              <a:spcAft>
                <a:spcPts val="1374"/>
              </a:spcAft>
              <a:buNone/>
            </a:pPr>
            <a:r>
              <a:rPr lang="en-US" sz="1649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90</a:t>
            </a:r>
            <a:br/>
            <a:r>
              <a:rPr lang="en-US" sz="16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Узбекистан</a:t>
            </a:r>
            <a:endParaRPr lang="en-US" sz="1649" dirty="0"/>
          </a:p>
        </p:txBody>
      </p:sp>
      <p:sp>
        <p:nvSpPr>
          <p:cNvPr id="28" name="Text 10"/>
          <p:cNvSpPr/>
          <p:nvPr/>
        </p:nvSpPr>
        <p:spPr>
          <a:xfrm>
            <a:off x="7675549" y="8036937"/>
            <a:ext cx="10191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78"/>
              </a:lnSpc>
              <a:spcAft>
                <a:spcPts val="1374"/>
              </a:spcAft>
              <a:buNone/>
            </a:pPr>
            <a:r>
              <a:rPr lang="en-US" sz="1649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60</a:t>
            </a:r>
            <a:br/>
            <a:r>
              <a:rPr lang="en-US" sz="16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Киргизия</a:t>
            </a:r>
            <a:endParaRPr lang="en-US" sz="1649" dirty="0"/>
          </a:p>
        </p:txBody>
      </p:sp>
      <p:sp>
        <p:nvSpPr>
          <p:cNvPr id="29" name="Text 11"/>
          <p:cNvSpPr/>
          <p:nvPr/>
        </p:nvSpPr>
        <p:spPr>
          <a:xfrm>
            <a:off x="4944756" y="5733650"/>
            <a:ext cx="1562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78"/>
              </a:lnSpc>
              <a:spcAft>
                <a:spcPts val="1374"/>
              </a:spcAft>
              <a:buNone/>
            </a:pPr>
            <a:r>
              <a:rPr lang="en-US" sz="1649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10</a:t>
            </a:r>
            <a:br/>
            <a:r>
              <a:rPr lang="en-US" sz="16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Южная Осетия</a:t>
            </a:r>
            <a:endParaRPr lang="en-US" sz="1649" dirty="0"/>
          </a:p>
        </p:txBody>
      </p:sp>
      <p:sp>
        <p:nvSpPr>
          <p:cNvPr id="30" name="Text 12"/>
          <p:cNvSpPr/>
          <p:nvPr/>
        </p:nvSpPr>
        <p:spPr>
          <a:xfrm>
            <a:off x="1760284" y="6300746"/>
            <a:ext cx="12287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78"/>
              </a:lnSpc>
              <a:spcAft>
                <a:spcPts val="1374"/>
              </a:spcAft>
              <a:buNone/>
            </a:pPr>
            <a:r>
              <a:rPr lang="en-US" sz="1649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70</a:t>
            </a:r>
            <a:br/>
            <a:r>
              <a:rPr lang="en-US" sz="16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Узбекистан</a:t>
            </a:r>
            <a:endParaRPr lang="en-US" sz="1649" dirty="0"/>
          </a:p>
        </p:txBody>
      </p:sp>
      <p:sp>
        <p:nvSpPr>
          <p:cNvPr id="31" name="Text 13"/>
          <p:cNvSpPr/>
          <p:nvPr/>
        </p:nvSpPr>
        <p:spPr>
          <a:xfrm>
            <a:off x="4962205" y="4372617"/>
            <a:ext cx="9906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78"/>
              </a:lnSpc>
              <a:spcAft>
                <a:spcPts val="1374"/>
              </a:spcAft>
              <a:buNone/>
            </a:pPr>
            <a:r>
              <a:rPr lang="en-US" sz="1649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68</a:t>
            </a:r>
            <a:br/>
            <a:r>
              <a:rPr lang="en-US" sz="16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Беларусь</a:t>
            </a:r>
            <a:endParaRPr lang="en-US" sz="1649" dirty="0"/>
          </a:p>
        </p:txBody>
      </p:sp>
      <p:sp>
        <p:nvSpPr>
          <p:cNvPr id="32" name="Text 14"/>
          <p:cNvSpPr/>
          <p:nvPr/>
        </p:nvSpPr>
        <p:spPr>
          <a:xfrm>
            <a:off x="11523089" y="4381342"/>
            <a:ext cx="14001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78"/>
              </a:lnSpc>
              <a:spcAft>
                <a:spcPts val="1374"/>
              </a:spcAft>
              <a:buNone/>
            </a:pPr>
            <a:r>
              <a:rPr lang="en-US" sz="1649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22</a:t>
            </a:r>
            <a:br/>
            <a:r>
              <a:rPr lang="en-US" sz="1649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Таджикистан</a:t>
            </a:r>
            <a:endParaRPr lang="en-US" sz="1649" dirty="0"/>
          </a:p>
        </p:txBody>
      </p:sp>
      <p:sp>
        <p:nvSpPr>
          <p:cNvPr id="33" name="Text 15"/>
          <p:cNvSpPr/>
          <p:nvPr/>
        </p:nvSpPr>
        <p:spPr>
          <a:xfrm>
            <a:off x="14798799" y="3318644"/>
            <a:ext cx="2671068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15"/>
              </a:lnSpc>
              <a:spcAft>
                <a:spcPts val="1258"/>
              </a:spcAft>
              <a:buNone/>
            </a:pPr>
            <a:r>
              <a:rPr lang="en-US" sz="2013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увеличилось количество квот </a:t>
            </a:r>
            <a:br/>
            <a:r>
              <a:rPr lang="en-US" sz="2013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за 2024/2025 </a:t>
            </a:r>
            <a:br/>
            <a:r>
              <a:rPr lang="en-US" sz="2013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ученый год </a:t>
            </a:r>
            <a:endParaRPr lang="en-US" sz="2013" dirty="0"/>
          </a:p>
        </p:txBody>
      </p:sp>
      <p:sp>
        <p:nvSpPr>
          <p:cNvPr id="34" name="Text 16"/>
          <p:cNvSpPr/>
          <p:nvPr/>
        </p:nvSpPr>
        <p:spPr>
          <a:xfrm>
            <a:off x="14782800" y="5617611"/>
            <a:ext cx="3110409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15"/>
              </a:lnSpc>
              <a:spcAft>
                <a:spcPts val="1258"/>
              </a:spcAft>
              <a:buNone/>
            </a:pPr>
            <a:r>
              <a:rPr lang="en-US" sz="2013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увеличится количество государств-участников</a:t>
            </a:r>
            <a:endParaRPr lang="en-US" sz="2013" dirty="0"/>
          </a:p>
        </p:txBody>
      </p:sp>
      <p:sp>
        <p:nvSpPr>
          <p:cNvPr id="35" name="Text 17"/>
          <p:cNvSpPr/>
          <p:nvPr/>
        </p:nvSpPr>
        <p:spPr>
          <a:xfrm>
            <a:off x="14798799" y="7352574"/>
            <a:ext cx="3110409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15"/>
              </a:lnSpc>
              <a:spcAft>
                <a:spcPts val="1258"/>
              </a:spcAft>
              <a:buNone/>
            </a:pPr>
            <a:r>
              <a:rPr lang="en-US" sz="2013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старт реализации программ высшего образования (магистратура)</a:t>
            </a:r>
            <a:endParaRPr lang="en-US" sz="2013" dirty="0"/>
          </a:p>
        </p:txBody>
      </p:sp>
      <p:sp>
        <p:nvSpPr>
          <p:cNvPr id="36" name="Text 18"/>
          <p:cNvSpPr/>
          <p:nvPr/>
        </p:nvSpPr>
        <p:spPr>
          <a:xfrm>
            <a:off x="14798799" y="2695575"/>
            <a:ext cx="16002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spcAft>
                <a:spcPts val="4381"/>
              </a:spcAft>
              <a:buNone/>
            </a:pPr>
            <a:r>
              <a:rPr lang="en-US" sz="2625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на </a:t>
            </a:r>
            <a:r>
              <a:rPr lang="en-US" sz="4025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30%</a:t>
            </a:r>
            <a:endParaRPr lang="en-US" sz="2625" dirty="0"/>
          </a:p>
        </p:txBody>
      </p:sp>
      <p:sp>
        <p:nvSpPr>
          <p:cNvPr id="37" name="Text 19"/>
          <p:cNvSpPr/>
          <p:nvPr/>
        </p:nvSpPr>
        <p:spPr>
          <a:xfrm>
            <a:off x="14782800" y="4978561"/>
            <a:ext cx="286702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spcAft>
                <a:spcPts val="4381"/>
              </a:spcAft>
              <a:buNone/>
            </a:pPr>
            <a:r>
              <a:rPr lang="en-US" sz="2625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на </a:t>
            </a:r>
            <a:r>
              <a:rPr lang="en-US" sz="4025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2 страны</a:t>
            </a:r>
            <a:endParaRPr lang="en-US" sz="2625" dirty="0"/>
          </a:p>
        </p:txBody>
      </p:sp>
      <p:sp>
        <p:nvSpPr>
          <p:cNvPr id="38" name="Text 20"/>
          <p:cNvSpPr/>
          <p:nvPr/>
        </p:nvSpPr>
        <p:spPr>
          <a:xfrm>
            <a:off x="14800585" y="6668430"/>
            <a:ext cx="39052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84"/>
              </a:lnSpc>
              <a:spcAft>
                <a:spcPts val="4883"/>
              </a:spcAft>
              <a:buNone/>
            </a:pPr>
            <a:r>
              <a:rPr lang="en-US" sz="4487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4</a:t>
            </a:r>
            <a:endParaRPr lang="en-US" sz="44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000625"/>
            <a:ext cx="16125825" cy="6477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6211550" y="5000625"/>
            <a:ext cx="561975" cy="647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097000" y="5200650"/>
            <a:ext cx="552450" cy="5524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352675" y="5295900"/>
            <a:ext cx="552450" cy="5524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4358938" y="5805488"/>
            <a:ext cx="28575" cy="571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257300" y="3028950"/>
            <a:ext cx="15459075" cy="72580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614613" y="5862638"/>
            <a:ext cx="28575" cy="5429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76275" y="6562725"/>
            <a:ext cx="66675" cy="6667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286500" y="4410075"/>
            <a:ext cx="66675" cy="666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286500" y="6000750"/>
            <a:ext cx="66675" cy="6667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286500" y="6591300"/>
            <a:ext cx="66675" cy="6667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286500" y="5010150"/>
            <a:ext cx="66675" cy="6667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2401550" y="6562725"/>
            <a:ext cx="66675" cy="6667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76275" y="7943850"/>
            <a:ext cx="66675" cy="66675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2401550" y="7553325"/>
            <a:ext cx="66675" cy="66675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2401550" y="8143875"/>
            <a:ext cx="66675" cy="66675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4268450" y="624480"/>
            <a:ext cx="975532" cy="544515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5757029" y="628650"/>
            <a:ext cx="1704305" cy="47625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666750" y="476250"/>
            <a:ext cx="965835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spcAft>
                <a:spcPts val="150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ПРОЕКТ СЕТЕВОЙ УНИВЕРСИТЕТ ГОСУДАРСТВ-УЧАСТНИКОВ  СНГ</a:t>
            </a:r>
            <a:endParaRPr lang="en-US" sz="3600" dirty="0"/>
          </a:p>
        </p:txBody>
      </p:sp>
      <p:sp>
        <p:nvSpPr>
          <p:cNvPr id="21" name="Text 1"/>
          <p:cNvSpPr/>
          <p:nvPr/>
        </p:nvSpPr>
        <p:spPr>
          <a:xfrm>
            <a:off x="666750" y="1743075"/>
            <a:ext cx="9191625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60"/>
              </a:lnSpc>
              <a:spcAft>
                <a:spcPts val="1500"/>
              </a:spcAft>
              <a:buNone/>
            </a:pPr>
            <a:r>
              <a:rPr lang="en-US" sz="1800" kern="0" spc="36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ПО ПОДГОТОВКЕ КАДРОВ В ОБЛАСТИ ГЕОДЕЗИИ, КАРТОГРАФИИ, КАДАСТРА И ДИСТАНЦИОННОГО ЗОНДИРОВАНИЯ ЗЕМЛИ</a:t>
            </a:r>
            <a:endParaRPr lang="en-US" sz="1800" dirty="0"/>
          </a:p>
        </p:txBody>
      </p:sp>
      <p:sp>
        <p:nvSpPr>
          <p:cNvPr id="22" name="Text 2"/>
          <p:cNvSpPr/>
          <p:nvPr/>
        </p:nvSpPr>
        <p:spPr>
          <a:xfrm>
            <a:off x="666750" y="2609850"/>
            <a:ext cx="112966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79"/>
              </a:lnSpc>
              <a:spcAft>
                <a:spcPts val="2069"/>
              </a:spcAft>
              <a:buNone/>
            </a:pPr>
            <a:r>
              <a:rPr lang="en-US" sz="2483" b="1" kern="0" spc="50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ЦИФРОВАЯ ИНФОРМАЦИОННО-ОБРАЗОВАТЕЛЬНАЯ ПЛАТФОРМА</a:t>
            </a:r>
            <a:endParaRPr lang="en-US" sz="2483" dirty="0"/>
          </a:p>
        </p:txBody>
      </p:sp>
      <p:sp>
        <p:nvSpPr>
          <p:cNvPr id="23" name="Text 3"/>
          <p:cNvSpPr/>
          <p:nvPr/>
        </p:nvSpPr>
        <p:spPr>
          <a:xfrm>
            <a:off x="828675" y="6362700"/>
            <a:ext cx="6000750" cy="2990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spcAft>
                <a:spcPts val="1500"/>
              </a:spcAft>
              <a:buNone/>
            </a:pPr>
            <a:r>
              <a:rPr lang="en-US" sz="26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Создание цифровой информационно-</a:t>
            </a:r>
            <a:br/>
            <a:r>
              <a:rPr lang="en-US" sz="26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образовательной платформы
Разработка образовательного контента для реализации образовательных программ </a:t>
            </a:r>
            <a:br/>
            <a:r>
              <a:rPr lang="en-US" sz="26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в дистанционном формате</a:t>
            </a:r>
            <a:endParaRPr lang="en-US" sz="2625" dirty="0"/>
          </a:p>
        </p:txBody>
      </p:sp>
      <p:sp>
        <p:nvSpPr>
          <p:cNvPr id="24" name="Text 4"/>
          <p:cNvSpPr/>
          <p:nvPr/>
        </p:nvSpPr>
        <p:spPr>
          <a:xfrm>
            <a:off x="12553950" y="6362700"/>
            <a:ext cx="6000750" cy="2381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spcAft>
                <a:spcPts val="1500"/>
              </a:spcAft>
              <a:buNone/>
            </a:pPr>
            <a:r>
              <a:rPr lang="en-US" sz="26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Актуализация  контента </a:t>
            </a:r>
            <a:br/>
            <a:r>
              <a:rPr lang="en-US" sz="26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на платформе
Сопровождение обучения
Создание инновационных образовательных программ</a:t>
            </a:r>
            <a:endParaRPr lang="en-US" sz="2625" dirty="0"/>
          </a:p>
        </p:txBody>
      </p:sp>
      <p:sp>
        <p:nvSpPr>
          <p:cNvPr id="25" name="Text 5"/>
          <p:cNvSpPr/>
          <p:nvPr/>
        </p:nvSpPr>
        <p:spPr>
          <a:xfrm>
            <a:off x="6429375" y="4210050"/>
            <a:ext cx="5295900" cy="2571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spcAft>
                <a:spcPts val="1500"/>
              </a:spcAft>
              <a:buNone/>
            </a:pPr>
            <a:r>
              <a:rPr lang="en-US" sz="26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Модульный принцип
Индивидуальные образовательные траектории
Кейс технологии
Интердисциплинарный подход</a:t>
            </a:r>
            <a:endParaRPr lang="en-US" sz="2625" dirty="0"/>
          </a:p>
        </p:txBody>
      </p:sp>
      <p:sp>
        <p:nvSpPr>
          <p:cNvPr id="26" name="Text 6"/>
          <p:cNvSpPr/>
          <p:nvPr/>
        </p:nvSpPr>
        <p:spPr>
          <a:xfrm>
            <a:off x="1339850" y="4600575"/>
            <a:ext cx="27241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80"/>
              </a:lnSpc>
              <a:spcAft>
                <a:spcPts val="150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2023–2024г.</a:t>
            </a:r>
            <a:endParaRPr lang="en-US" sz="2400" dirty="0"/>
          </a:p>
        </p:txBody>
      </p:sp>
      <p:sp>
        <p:nvSpPr>
          <p:cNvPr id="27" name="Text 7"/>
          <p:cNvSpPr/>
          <p:nvPr/>
        </p:nvSpPr>
        <p:spPr>
          <a:xfrm>
            <a:off x="13155613" y="4705350"/>
            <a:ext cx="24638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80"/>
              </a:lnSpc>
              <a:spcAft>
                <a:spcPts val="150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2024–2030г.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0050" y="2095500"/>
            <a:ext cx="13020675" cy="8191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706350" y="2381250"/>
            <a:ext cx="2133600" cy="2133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4268450" y="624480"/>
            <a:ext cx="975532" cy="54451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5757029" y="628650"/>
            <a:ext cx="1704305" cy="4762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666750" y="476250"/>
            <a:ext cx="965835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spcAft>
                <a:spcPts val="150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ПРОЕКТ СЕТЕВОЙ УНИВЕРСИТЕТ ГОСУДАРСТВ-УЧАСТНИКОВ  СНГ</a:t>
            </a:r>
            <a:endParaRPr lang="en-US" sz="3600" dirty="0"/>
          </a:p>
        </p:txBody>
      </p:sp>
      <p:sp>
        <p:nvSpPr>
          <p:cNvPr id="7" name="Text 1"/>
          <p:cNvSpPr/>
          <p:nvPr/>
        </p:nvSpPr>
        <p:spPr>
          <a:xfrm>
            <a:off x="12706350" y="4686300"/>
            <a:ext cx="28956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60"/>
              </a:lnSpc>
              <a:spcAft>
                <a:spcPts val="150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Цифровая информационно-образовательная платформа МИИГАиК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360" y="1833842"/>
            <a:ext cx="11221730" cy="644258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360" y="6034367"/>
            <a:ext cx="11221730" cy="425263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268450" y="624483"/>
            <a:ext cx="975532" cy="544512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625138" y="2652713"/>
            <a:ext cx="47625" cy="62388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429875" y="2447925"/>
            <a:ext cx="428625" cy="4286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429875" y="3743325"/>
            <a:ext cx="428625" cy="4286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429875" y="5343525"/>
            <a:ext cx="428625" cy="4286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429875" y="6629400"/>
            <a:ext cx="428625" cy="42862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429875" y="8629650"/>
            <a:ext cx="428625" cy="42862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5757029" y="628650"/>
            <a:ext cx="1704305" cy="47625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666750" y="476250"/>
            <a:ext cx="1232535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spcAft>
                <a:spcPts val="150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МИИГАиК — ФЛАГМАНСКИЙ ЦЕНТР </a:t>
            </a:r>
            <a:r>
              <a:rPr lang="ru-RU" sz="36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ПО </a:t>
            </a:r>
            <a:r>
              <a:rPr lang="en-US" sz="36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ПОДГОТОВК</a:t>
            </a:r>
            <a:r>
              <a:rPr lang="ru-RU" sz="36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Е</a:t>
            </a:r>
            <a:r>
              <a:rPr lang="en-US" sz="36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 КАДРОВ ДЛЯ СТРАН СНГ</a:t>
            </a:r>
            <a:endParaRPr lang="en-US" sz="3600" dirty="0"/>
          </a:p>
        </p:txBody>
      </p:sp>
      <p:sp>
        <p:nvSpPr>
          <p:cNvPr id="13" name="Text 1"/>
          <p:cNvSpPr/>
          <p:nvPr/>
        </p:nvSpPr>
        <p:spPr>
          <a:xfrm>
            <a:off x="1028700" y="2571750"/>
            <a:ext cx="7019925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spcAft>
                <a:spcPts val="1500"/>
              </a:spcAft>
              <a:buNone/>
            </a:pPr>
            <a:r>
              <a:rPr lang="en-US" sz="26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Межгосударственная  программа  сотрудничества государств-участников СНГ в сфере геодезии, картографии, пространственных данных, геоинформационных технологий, дистанционного зондирования Земли, кадастрового учета и регистрации прав на недвижимое имущество до 2026 года </a:t>
            </a:r>
            <a:endParaRPr lang="en-US" sz="2625" dirty="0"/>
          </a:p>
        </p:txBody>
      </p:sp>
      <p:sp>
        <p:nvSpPr>
          <p:cNvPr id="14" name="Text 2"/>
          <p:cNvSpPr/>
          <p:nvPr/>
        </p:nvSpPr>
        <p:spPr>
          <a:xfrm>
            <a:off x="1028700" y="7267575"/>
            <a:ext cx="7200900" cy="2000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spcAft>
                <a:spcPts val="1500"/>
              </a:spcAft>
              <a:buNone/>
            </a:pPr>
            <a:r>
              <a:rPr lang="en-US" sz="26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Развитие системы образования </a:t>
            </a:r>
            <a:br/>
            <a:r>
              <a:rPr lang="en-US" sz="26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и кадрового потенциала государств-участников СНГ в сфере геодезии, картографии, кадастра, пространственных данных и геоинформационных технологий</a:t>
            </a:r>
            <a:endParaRPr lang="en-US" sz="2625" dirty="0"/>
          </a:p>
        </p:txBody>
      </p:sp>
      <p:sp>
        <p:nvSpPr>
          <p:cNvPr id="15" name="Text 3"/>
          <p:cNvSpPr/>
          <p:nvPr/>
        </p:nvSpPr>
        <p:spPr>
          <a:xfrm>
            <a:off x="1028700" y="6705600"/>
            <a:ext cx="721042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spcAft>
                <a:spcPts val="1500"/>
              </a:spcAft>
              <a:buNone/>
            </a:pPr>
            <a:r>
              <a:rPr lang="en-US" sz="2625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Подпрограмма</a:t>
            </a:r>
            <a:endParaRPr lang="en-US" sz="2625" dirty="0"/>
          </a:p>
        </p:txBody>
      </p:sp>
      <p:sp>
        <p:nvSpPr>
          <p:cNvPr id="16" name="Text 4"/>
          <p:cNvSpPr/>
          <p:nvPr/>
        </p:nvSpPr>
        <p:spPr>
          <a:xfrm>
            <a:off x="11049000" y="2305050"/>
            <a:ext cx="452437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Разработка и согласование модели компетенций
</a:t>
            </a:r>
            <a:endParaRPr lang="en-US" sz="2250" dirty="0"/>
          </a:p>
        </p:txBody>
      </p:sp>
      <p:sp>
        <p:nvSpPr>
          <p:cNvPr id="17" name="Text 5"/>
          <p:cNvSpPr/>
          <p:nvPr/>
        </p:nvSpPr>
        <p:spPr>
          <a:xfrm>
            <a:off x="11049000" y="3600450"/>
            <a:ext cx="604837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Проведение аналитических исследований о потребностях  в образовательных услугах и программах</a:t>
            </a:r>
            <a:endParaRPr lang="en-US" sz="2250" dirty="0"/>
          </a:p>
        </p:txBody>
      </p:sp>
      <p:sp>
        <p:nvSpPr>
          <p:cNvPr id="18" name="Text 6"/>
          <p:cNvSpPr/>
          <p:nvPr/>
        </p:nvSpPr>
        <p:spPr>
          <a:xfrm>
            <a:off x="11049000" y="5200650"/>
            <a:ext cx="467677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Создание новых образовательных программ
</a:t>
            </a:r>
            <a:endParaRPr lang="en-US" sz="2250" dirty="0"/>
          </a:p>
        </p:txBody>
      </p:sp>
      <p:sp>
        <p:nvSpPr>
          <p:cNvPr id="19" name="Text 7"/>
          <p:cNvSpPr/>
          <p:nvPr/>
        </p:nvSpPr>
        <p:spPr>
          <a:xfrm>
            <a:off x="11049000" y="8486775"/>
            <a:ext cx="467677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Обучение специалистов </a:t>
            </a:r>
            <a:br/>
            <a:r>
              <a:rPr lang="en-US" sz="225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из государств-участников СНГ
</a:t>
            </a:r>
            <a:endParaRPr lang="en-US" sz="2250" dirty="0"/>
          </a:p>
        </p:txBody>
      </p:sp>
      <p:sp>
        <p:nvSpPr>
          <p:cNvPr id="20" name="Text 8"/>
          <p:cNvSpPr/>
          <p:nvPr/>
        </p:nvSpPr>
        <p:spPr>
          <a:xfrm>
            <a:off x="11049000" y="6496050"/>
            <a:ext cx="5638800" cy="1419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Разработка современного цифрового образовательного контента для реализации образовательных программ
</a:t>
            </a:r>
            <a:endParaRPr lang="en-US" sz="22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971925"/>
            <a:ext cx="6200775" cy="59150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2500" y="4705350"/>
            <a:ext cx="4705350" cy="3905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05475" y="4476750"/>
            <a:ext cx="6267450" cy="5410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781800" y="5210175"/>
            <a:ext cx="4000500" cy="3905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781800" y="5676900"/>
            <a:ext cx="1962150" cy="3905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4268450" y="624483"/>
            <a:ext cx="975532" cy="544512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1477625" y="4933950"/>
            <a:ext cx="6267450" cy="4953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2515850" y="5667375"/>
            <a:ext cx="4095750" cy="39052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5757029" y="628650"/>
            <a:ext cx="1704305" cy="47625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666750" y="476250"/>
            <a:ext cx="1232535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spcAft>
                <a:spcPts val="150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МИИГАиК – ФЛАГМАНСКИЙ ЦЕНТР </a:t>
            </a:r>
            <a:r>
              <a:rPr lang="ru-RU" sz="36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ПО </a:t>
            </a:r>
            <a:r>
              <a:rPr lang="en-US" sz="36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ПОДГОТОВК</a:t>
            </a:r>
            <a:r>
              <a:rPr lang="ru-RU" sz="36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Е</a:t>
            </a:r>
            <a:r>
              <a:rPr lang="en-US" sz="36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 КАДРОВ ДЛЯ СТРАН СНГ</a:t>
            </a:r>
            <a:endParaRPr lang="en-US" sz="3600" dirty="0"/>
          </a:p>
        </p:txBody>
      </p:sp>
      <p:sp>
        <p:nvSpPr>
          <p:cNvPr id="12" name="Text 1"/>
          <p:cNvSpPr/>
          <p:nvPr/>
        </p:nvSpPr>
        <p:spPr>
          <a:xfrm>
            <a:off x="1019175" y="4638675"/>
            <a:ext cx="5019675" cy="41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7236B"/>
                </a:solidFill>
                <a:latin typeface="Golos Text Medium" pitchFamily="34" charset="0"/>
                <a:ea typeface="Golos Text Medium" pitchFamily="34" charset="-122"/>
                <a:cs typeface="Golos Text Medium" pitchFamily="34" charset="-120"/>
              </a:rPr>
              <a:t>4 модели компетенций</a:t>
            </a:r>
            <a:br/>
            <a:r>
              <a:rPr lang="en-US" sz="3000" dirty="0">
                <a:solidFill>
                  <a:srgbClr val="FFFFFF"/>
                </a:solidFill>
                <a:latin typeface="Golos Text Medium" pitchFamily="34" charset="0"/>
                <a:ea typeface="Golos Text Medium" pitchFamily="34" charset="-122"/>
                <a:cs typeface="Golos Text Medium" pitchFamily="34" charset="-120"/>
              </a:rPr>
              <a:t>в сфере геодезии, картографии, пространственных данных и геоинформационных технологий разработаны</a:t>
            </a:r>
            <a:br/>
            <a:r>
              <a:rPr lang="en-US" sz="3000" dirty="0">
                <a:solidFill>
                  <a:srgbClr val="FFFFFF"/>
                </a:solidFill>
                <a:latin typeface="Golos Text Medium" pitchFamily="34" charset="0"/>
                <a:ea typeface="Golos Text Medium" pitchFamily="34" charset="-122"/>
                <a:cs typeface="Golos Text Medium" pitchFamily="34" charset="-120"/>
              </a:rPr>
              <a:t>для государств-участников СНГ</a:t>
            </a:r>
            <a:endParaRPr lang="en-US" sz="3000" dirty="0"/>
          </a:p>
        </p:txBody>
      </p:sp>
      <p:sp>
        <p:nvSpPr>
          <p:cNvPr id="13" name="Text 2"/>
          <p:cNvSpPr/>
          <p:nvPr/>
        </p:nvSpPr>
        <p:spPr>
          <a:xfrm>
            <a:off x="6838950" y="5143500"/>
            <a:ext cx="5019675" cy="41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7236B"/>
                </a:solidFill>
                <a:latin typeface="Golos Text Medium" pitchFamily="34" charset="0"/>
                <a:ea typeface="Golos Text Medium" pitchFamily="34" charset="-122"/>
                <a:cs typeface="Golos Text Medium" pitchFamily="34" charset="-120"/>
              </a:rPr>
              <a:t>16 образовательных программ</a:t>
            </a:r>
            <a:r>
              <a:rPr lang="en-US" sz="3000" dirty="0">
                <a:solidFill>
                  <a:srgbClr val="FFFFFF"/>
                </a:solidFill>
                <a:latin typeface="Golos Text Medium" pitchFamily="34" charset="0"/>
                <a:ea typeface="Golos Text Medium" pitchFamily="34" charset="-122"/>
                <a:cs typeface="Golos Text Medium" pitchFamily="34" charset="-120"/>
              </a:rPr>
              <a:t> высшего образования (магистратура)</a:t>
            </a:r>
            <a:br/>
            <a:r>
              <a:rPr lang="en-US" sz="3000" dirty="0">
                <a:solidFill>
                  <a:srgbClr val="FFFFFF"/>
                </a:solidFill>
                <a:latin typeface="Golos Text Medium" pitchFamily="34" charset="0"/>
                <a:ea typeface="Golos Text Medium" pitchFamily="34" charset="-122"/>
                <a:cs typeface="Golos Text Medium" pitchFamily="34" charset="-120"/>
              </a:rPr>
              <a:t>и дополнительного профессионального образования  разработаны</a:t>
            </a:r>
            <a:br/>
            <a:r>
              <a:rPr lang="en-US" sz="3000" dirty="0">
                <a:solidFill>
                  <a:srgbClr val="FFFFFF"/>
                </a:solidFill>
                <a:latin typeface="Golos Text Medium" pitchFamily="34" charset="0"/>
                <a:ea typeface="Golos Text Medium" pitchFamily="34" charset="-122"/>
                <a:cs typeface="Golos Text Medium" pitchFamily="34" charset="-120"/>
              </a:rPr>
              <a:t>и реализуются</a:t>
            </a:r>
            <a:endParaRPr lang="en-US" sz="3000" dirty="0"/>
          </a:p>
        </p:txBody>
      </p:sp>
      <p:sp>
        <p:nvSpPr>
          <p:cNvPr id="14" name="Text 3"/>
          <p:cNvSpPr/>
          <p:nvPr/>
        </p:nvSpPr>
        <p:spPr>
          <a:xfrm>
            <a:off x="666750" y="1866900"/>
            <a:ext cx="1268040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spcAft>
                <a:spcPts val="1500"/>
              </a:spcAft>
              <a:buNone/>
            </a:pPr>
            <a:r>
              <a:rPr lang="en-US" sz="2625" b="1" dirty="0">
                <a:solidFill>
                  <a:srgbClr val="FF6060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ПЕРСПЕКТИВЫ К 2026г.</a:t>
            </a:r>
            <a:endParaRPr lang="en-US" sz="2625" dirty="0"/>
          </a:p>
        </p:txBody>
      </p:sp>
      <p:sp>
        <p:nvSpPr>
          <p:cNvPr id="15" name="Text 4"/>
          <p:cNvSpPr/>
          <p:nvPr/>
        </p:nvSpPr>
        <p:spPr>
          <a:xfrm>
            <a:off x="12553950" y="5629275"/>
            <a:ext cx="4562475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000" dirty="0">
                <a:solidFill>
                  <a:srgbClr val="07236B"/>
                </a:solidFill>
                <a:latin typeface="Golos Text Medium" pitchFamily="34" charset="0"/>
                <a:ea typeface="Golos Text Medium" pitchFamily="34" charset="-122"/>
                <a:cs typeface="Golos Text Medium" pitchFamily="34" charset="-120"/>
              </a:rPr>
              <a:t>1000 специалистов </a:t>
            </a:r>
            <a:br/>
            <a:r>
              <a:rPr lang="en-US" sz="3000" dirty="0">
                <a:solidFill>
                  <a:srgbClr val="FFFFFF"/>
                </a:solidFill>
                <a:latin typeface="Golos Text Medium" pitchFamily="34" charset="0"/>
                <a:ea typeface="Golos Text Medium" pitchFamily="34" charset="-122"/>
                <a:cs typeface="Golos Text Medium" pitchFamily="34" charset="-120"/>
              </a:rPr>
              <a:t>из стран СНГ обучаются/завершили обучение по программам ВО </a:t>
            </a:r>
            <a:br/>
            <a:r>
              <a:rPr lang="en-US" sz="3000" dirty="0">
                <a:solidFill>
                  <a:srgbClr val="FFFFFF"/>
                </a:solidFill>
                <a:latin typeface="Golos Text Medium" pitchFamily="34" charset="0"/>
                <a:ea typeface="Golos Text Medium" pitchFamily="34" charset="-122"/>
                <a:cs typeface="Golos Text Medium" pitchFamily="34" charset="-120"/>
              </a:rPr>
              <a:t>и ДПО в базовой организации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268450" y="624483"/>
            <a:ext cx="975532" cy="54451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757029" y="628650"/>
            <a:ext cx="1704305" cy="4762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66750" y="476250"/>
            <a:ext cx="1007745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20"/>
              </a:lnSpc>
              <a:spcAft>
                <a:spcPts val="150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МЕЖДУНАРОДНАЯ ОТРАСЛЕВАЯ ДИСКУССИОННАЯ ПЛОЩАДКА</a:t>
            </a:r>
            <a:endParaRPr lang="en-US" sz="3600" dirty="0"/>
          </a:p>
        </p:txBody>
      </p:sp>
      <p:sp>
        <p:nvSpPr>
          <p:cNvPr id="5" name="Text 1"/>
          <p:cNvSpPr/>
          <p:nvPr/>
        </p:nvSpPr>
        <p:spPr>
          <a:xfrm>
            <a:off x="666750" y="1676400"/>
            <a:ext cx="725805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79"/>
              </a:lnSpc>
              <a:spcAft>
                <a:spcPts val="2069"/>
              </a:spcAft>
              <a:buNone/>
            </a:pPr>
            <a:r>
              <a:rPr lang="en-US" sz="2483" b="1" kern="0" spc="50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ЦЕНТР КОМПЕТЕНЦИЙ НТИ «ГЕОДАННЫЕ И ГЕОИНФОРМАЦИОННЫЕ ТЕХНОЛОГИИ»</a:t>
            </a:r>
            <a:endParaRPr lang="en-US" sz="2483" dirty="0"/>
          </a:p>
        </p:txBody>
      </p:sp>
      <p:sp>
        <p:nvSpPr>
          <p:cNvPr id="6" name="Text 2"/>
          <p:cNvSpPr/>
          <p:nvPr/>
        </p:nvSpPr>
        <p:spPr>
          <a:xfrm>
            <a:off x="666750" y="3601548"/>
            <a:ext cx="39433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74"/>
              </a:lnSpc>
              <a:spcAft>
                <a:spcPts val="2174"/>
              </a:spcAft>
              <a:buNone/>
            </a:pPr>
            <a:r>
              <a:rPr lang="en-US" sz="3478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УНИВЕРСИТЕТОВ</a:t>
            </a:r>
            <a:endParaRPr lang="en-US" sz="3478" dirty="0"/>
          </a:p>
        </p:txBody>
      </p:sp>
      <p:sp>
        <p:nvSpPr>
          <p:cNvPr id="7" name="Text 3"/>
          <p:cNvSpPr/>
          <p:nvPr/>
        </p:nvSpPr>
        <p:spPr>
          <a:xfrm>
            <a:off x="9372600" y="2933700"/>
            <a:ext cx="5143500" cy="1314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78"/>
              </a:lnSpc>
              <a:spcAft>
                <a:spcPts val="2174"/>
              </a:spcAft>
              <a:buNone/>
            </a:pPr>
            <a:r>
              <a:rPr lang="en-US" sz="3478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КОМПАНИЙ – ИНДУСТРИАЛЬНЫХ ПАРТНЕРОВ</a:t>
            </a:r>
            <a:endParaRPr lang="en-US" sz="3478" dirty="0"/>
          </a:p>
        </p:txBody>
      </p:sp>
      <p:sp>
        <p:nvSpPr>
          <p:cNvPr id="8" name="Text 4"/>
          <p:cNvSpPr/>
          <p:nvPr/>
        </p:nvSpPr>
        <p:spPr>
          <a:xfrm>
            <a:off x="2197446" y="5480763"/>
            <a:ext cx="4038253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78"/>
              </a:lnSpc>
              <a:spcAft>
                <a:spcPts val="2174"/>
              </a:spcAft>
              <a:buNone/>
            </a:pPr>
            <a:r>
              <a:rPr lang="en-US" sz="3478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НАУЧНЫХ</a:t>
            </a:r>
            <a:br>
              <a:rPr dirty="0"/>
            </a:br>
            <a:r>
              <a:rPr lang="en-US" sz="3478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ОРГАНИЗАЦИЙ</a:t>
            </a:r>
            <a:endParaRPr lang="en-US" sz="3478" dirty="0"/>
          </a:p>
        </p:txBody>
      </p:sp>
      <p:sp>
        <p:nvSpPr>
          <p:cNvPr id="9" name="Text 5"/>
          <p:cNvSpPr/>
          <p:nvPr/>
        </p:nvSpPr>
        <p:spPr>
          <a:xfrm>
            <a:off x="11182648" y="4705350"/>
            <a:ext cx="5229225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74"/>
              </a:lnSpc>
              <a:spcAft>
                <a:spcPts val="2174"/>
              </a:spcAft>
              <a:buNone/>
            </a:pPr>
            <a:r>
              <a:rPr lang="en-US" sz="3478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ИССЛЕДОВАТЕЛЬСКИХ И ТЕХНОЛОГИЧЕСКИХ ПРОЕКТОВ</a:t>
            </a:r>
            <a:endParaRPr lang="en-US" sz="3478" dirty="0"/>
          </a:p>
        </p:txBody>
      </p:sp>
      <p:sp>
        <p:nvSpPr>
          <p:cNvPr id="10" name="Text 6"/>
          <p:cNvSpPr/>
          <p:nvPr/>
        </p:nvSpPr>
        <p:spPr>
          <a:xfrm>
            <a:off x="669801" y="2419350"/>
            <a:ext cx="6477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304"/>
              </a:lnSpc>
              <a:spcAft>
                <a:spcPts val="8438"/>
              </a:spcAft>
              <a:buNone/>
            </a:pPr>
            <a:r>
              <a:rPr lang="en-US" sz="7753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9</a:t>
            </a:r>
            <a:endParaRPr lang="en-US" sz="7753" dirty="0"/>
          </a:p>
        </p:txBody>
      </p:sp>
      <p:sp>
        <p:nvSpPr>
          <p:cNvPr id="11" name="Text 7"/>
          <p:cNvSpPr/>
          <p:nvPr/>
        </p:nvSpPr>
        <p:spPr>
          <a:xfrm>
            <a:off x="8496300" y="2705100"/>
            <a:ext cx="6477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304"/>
              </a:lnSpc>
              <a:spcAft>
                <a:spcPts val="8438"/>
              </a:spcAft>
              <a:buNone/>
            </a:pPr>
            <a:r>
              <a:rPr lang="en-US" sz="7753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9</a:t>
            </a:r>
            <a:endParaRPr lang="en-US" sz="7753" dirty="0"/>
          </a:p>
        </p:txBody>
      </p:sp>
      <p:sp>
        <p:nvSpPr>
          <p:cNvPr id="12" name="Text 8"/>
          <p:cNvSpPr/>
          <p:nvPr/>
        </p:nvSpPr>
        <p:spPr>
          <a:xfrm>
            <a:off x="2200573" y="4295701"/>
            <a:ext cx="561975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304"/>
              </a:lnSpc>
              <a:spcAft>
                <a:spcPts val="8438"/>
              </a:spcAft>
              <a:buNone/>
            </a:pPr>
            <a:r>
              <a:rPr lang="en-US" sz="7753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7</a:t>
            </a:r>
            <a:endParaRPr lang="en-US" sz="7753" dirty="0"/>
          </a:p>
        </p:txBody>
      </p:sp>
      <p:sp>
        <p:nvSpPr>
          <p:cNvPr id="13" name="Text 9"/>
          <p:cNvSpPr/>
          <p:nvPr/>
        </p:nvSpPr>
        <p:spPr>
          <a:xfrm>
            <a:off x="10030123" y="4619625"/>
            <a:ext cx="104775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304"/>
              </a:lnSpc>
              <a:spcAft>
                <a:spcPts val="8438"/>
              </a:spcAft>
              <a:buNone/>
            </a:pPr>
            <a:r>
              <a:rPr lang="en-US" sz="7753" b="1" dirty="0">
                <a:solidFill>
                  <a:srgbClr val="FFFFFF"/>
                </a:solidFill>
                <a:latin typeface="Golos Text Bold" pitchFamily="34" charset="0"/>
                <a:ea typeface="Golos Text Bold" pitchFamily="34" charset="-122"/>
                <a:cs typeface="Golos Text Bold" pitchFamily="34" charset="-120"/>
              </a:rPr>
              <a:t>11</a:t>
            </a:r>
            <a:endParaRPr lang="en-US" sz="7753" dirty="0"/>
          </a:p>
        </p:txBody>
      </p:sp>
      <p:sp>
        <p:nvSpPr>
          <p:cNvPr id="14" name="Text 10"/>
          <p:cNvSpPr/>
          <p:nvPr/>
        </p:nvSpPr>
        <p:spPr>
          <a:xfrm>
            <a:off x="666750" y="6629400"/>
            <a:ext cx="6524625" cy="1000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5"/>
              </a:lnSpc>
              <a:spcAft>
                <a:spcPts val="1651"/>
              </a:spcAft>
              <a:buNone/>
            </a:pPr>
            <a:r>
              <a:rPr lang="en-US" sz="26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Экспертно-аналитическая поддержка организаций для решения актуальных задач технического регулирования</a:t>
            </a:r>
            <a:endParaRPr lang="en-US" sz="2625" dirty="0"/>
          </a:p>
        </p:txBody>
      </p:sp>
      <p:sp>
        <p:nvSpPr>
          <p:cNvPr id="15" name="Text 11"/>
          <p:cNvSpPr/>
          <p:nvPr/>
        </p:nvSpPr>
        <p:spPr>
          <a:xfrm>
            <a:off x="8496300" y="6629400"/>
            <a:ext cx="9248775" cy="2000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5"/>
              </a:lnSpc>
              <a:spcAft>
                <a:spcPts val="1651"/>
              </a:spcAft>
              <a:buNone/>
            </a:pPr>
            <a:r>
              <a:rPr lang="en-US" sz="26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Моделирование природных, технических и социально-экономических геосистем во взаимодействии и развитии с использованием информационных технологий, методов картографии, математического моделирования, технологий искусственного интеллекта и машинного обучения</a:t>
            </a:r>
            <a:endParaRPr lang="en-US" sz="2625" dirty="0"/>
          </a:p>
        </p:txBody>
      </p:sp>
      <p:sp>
        <p:nvSpPr>
          <p:cNvPr id="16" name="Text 12"/>
          <p:cNvSpPr/>
          <p:nvPr/>
        </p:nvSpPr>
        <p:spPr>
          <a:xfrm>
            <a:off x="666750" y="8020050"/>
            <a:ext cx="6524625" cy="1000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5"/>
              </a:lnSpc>
              <a:spcAft>
                <a:spcPts val="1651"/>
              </a:spcAft>
              <a:buNone/>
            </a:pPr>
            <a:r>
              <a:rPr lang="en-US" sz="26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Создание инфраструктуры для оценки разработанных решений и последующего внедрения</a:t>
            </a:r>
            <a:endParaRPr lang="en-US" sz="2625" dirty="0"/>
          </a:p>
        </p:txBody>
      </p:sp>
      <p:sp>
        <p:nvSpPr>
          <p:cNvPr id="17" name="Text 13"/>
          <p:cNvSpPr/>
          <p:nvPr/>
        </p:nvSpPr>
        <p:spPr>
          <a:xfrm>
            <a:off x="8496300" y="8915400"/>
            <a:ext cx="7515225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5"/>
              </a:lnSpc>
              <a:spcAft>
                <a:spcPts val="1651"/>
              </a:spcAft>
              <a:buNone/>
            </a:pPr>
            <a:r>
              <a:rPr lang="en-US" sz="2625" dirty="0">
                <a:solidFill>
                  <a:srgbClr val="FFFFFF"/>
                </a:solidFill>
                <a:latin typeface="Golos Text Regular" pitchFamily="34" charset="0"/>
                <a:ea typeface="Golos Text Regular" pitchFamily="34" charset="-122"/>
                <a:cs typeface="Golos Text Regular" pitchFamily="34" charset="-120"/>
              </a:rPr>
              <a:t>Формирование кадрового потенциала на отраслевом и межотраслевом уровнях</a:t>
            </a:r>
            <a:endParaRPr lang="en-US" sz="26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746</Words>
  <Application>Microsoft Office PowerPoint</Application>
  <PresentationFormat>Произвольный</PresentationFormat>
  <Paragraphs>109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Golos Text Regular</vt:lpstr>
      <vt:lpstr>Golos Text Bold</vt:lpstr>
      <vt:lpstr>Circe Bold</vt:lpstr>
      <vt:lpstr>Golos Text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Савелий Горюнов</cp:lastModifiedBy>
  <cp:revision>5</cp:revision>
  <dcterms:created xsi:type="dcterms:W3CDTF">2024-04-24T11:05:43Z</dcterms:created>
  <dcterms:modified xsi:type="dcterms:W3CDTF">2024-04-24T11:32:22Z</dcterms:modified>
</cp:coreProperties>
</file>