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4">
  <p:sldMasterIdLst>
    <p:sldMasterId id="2147489062" r:id="rId1"/>
    <p:sldMasterId id="2147489467" r:id="rId2"/>
    <p:sldMasterId id="2147489567" r:id="rId3"/>
    <p:sldMasterId id="2147489581" r:id="rId4"/>
    <p:sldMasterId id="2147489684" r:id="rId5"/>
    <p:sldMasterId id="2147489697" r:id="rId6"/>
    <p:sldMasterId id="2147489710" r:id="rId7"/>
    <p:sldMasterId id="2147489723" r:id="rId8"/>
    <p:sldMasterId id="2147489737" r:id="rId9"/>
  </p:sldMasterIdLst>
  <p:notesMasterIdLst>
    <p:notesMasterId r:id="rId32"/>
  </p:notesMasterIdLst>
  <p:sldIdLst>
    <p:sldId id="5852" r:id="rId10"/>
    <p:sldId id="5853" r:id="rId11"/>
    <p:sldId id="5798" r:id="rId12"/>
    <p:sldId id="5854" r:id="rId13"/>
    <p:sldId id="5855" r:id="rId14"/>
    <p:sldId id="5856" r:id="rId15"/>
    <p:sldId id="5857" r:id="rId16"/>
    <p:sldId id="5858" r:id="rId17"/>
    <p:sldId id="5859" r:id="rId18"/>
    <p:sldId id="5860" r:id="rId19"/>
    <p:sldId id="5797" r:id="rId20"/>
    <p:sldId id="5861" r:id="rId21"/>
    <p:sldId id="5863" r:id="rId22"/>
    <p:sldId id="5864" r:id="rId23"/>
    <p:sldId id="5868" r:id="rId24"/>
    <p:sldId id="5828" r:id="rId25"/>
    <p:sldId id="5867" r:id="rId26"/>
    <p:sldId id="5869" r:id="rId27"/>
    <p:sldId id="5870" r:id="rId28"/>
    <p:sldId id="5871" r:id="rId29"/>
    <p:sldId id="5873" r:id="rId30"/>
    <p:sldId id="5881" r:id="rId31"/>
  </p:sldIdLst>
  <p:sldSz cx="12192000" cy="6858000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585"/>
    <a:srgbClr val="006600"/>
    <a:srgbClr val="FF9900"/>
    <a:srgbClr val="057405"/>
    <a:srgbClr val="126035"/>
    <a:srgbClr val="166016"/>
    <a:srgbClr val="FFA7A7"/>
    <a:srgbClr val="D8E9CD"/>
    <a:srgbClr val="A5CF8B"/>
    <a:srgbClr val="D2E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2FFA5D-87B4-456A-9821-1D502468CF0F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246" autoAdjust="0"/>
    <p:restoredTop sz="94504" autoAdjust="0"/>
  </p:normalViewPr>
  <p:slideViewPr>
    <p:cSldViewPr>
      <p:cViewPr varScale="1">
        <p:scale>
          <a:sx n="106" d="100"/>
          <a:sy n="106" d="100"/>
        </p:scale>
        <p:origin x="144" y="3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14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8" d="100"/>
        <a:sy n="28" d="100"/>
      </p:scale>
      <p:origin x="0" y="-103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112D2D9-BCF4-466B-9077-7B78CF482FE5}" type="datetimeFigureOut">
              <a:rPr lang="ru-RU"/>
              <a:pPr>
                <a:defRPr/>
              </a:pPr>
              <a:t>19.04.2024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980FC99-0CC3-4F59-85E5-ECE8DF38CA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7599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0FC99-0CC3-4F59-85E5-ECE8DF38CA9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307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0FC99-0CC3-4F59-85E5-ECE8DF38CA9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150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0FC99-0CC3-4F59-85E5-ECE8DF38CA9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884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A4CFCD-8385-454B-8A34-3E14562747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592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0FC99-0CC3-4F59-85E5-ECE8DF38CA9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524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93296-D5F2-4F62-9A43-05CD0B776CF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04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0FC99-0CC3-4F59-85E5-ECE8DF38CA9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915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0FC99-0CC3-4F59-85E5-ECE8DF38CA9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114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0FC99-0CC3-4F59-85E5-ECE8DF38CA9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048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59A77D-09EE-48B5-A02E-DD83107FEF9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6B626E-A9BD-4106-B53E-A49A692EC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695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F02D12-834D-4A64-8001-3D35DE09A44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C49A37-242C-400A-BEB1-CA8F42F487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367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6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CA17891-68D3-4CB6-A91B-04B48DF12DE6}" type="datetime1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defTabSz="914377">
                <a:defRPr/>
              </a:pPr>
              <a:t>19.04.2024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D368179-18C7-49F3-9B7C-8E8D50C32C85}" type="slidenum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defTabSz="914377">
                <a:defRPr/>
              </a:pPr>
              <a:t>‹#›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6715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7254DE9C-11B3-4208-B460-824525EDB9A4}" type="datetime1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defTabSz="914377">
                <a:defRPr/>
              </a:pPr>
              <a:t>19.04.2024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99D9DA2-09F8-48D6-8F9B-81AFE66CC5DF}" type="slidenum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defTabSz="914377">
                <a:defRPr/>
              </a:pPr>
              <a:t>‹#›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4653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7FAC11-972E-49BE-93B3-F410CC6DF4D7}" type="datetime1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defTabSz="914377">
                <a:defRPr/>
              </a:pPr>
              <a:t>19.04.2024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D0DE304-C6AC-4B26-ADCE-9554C75DFE62}" type="slidenum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defTabSz="914377">
                <a:defRPr/>
              </a:pPr>
              <a:t>‹#›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627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C4F16E2B-F862-457E-A805-D13B82560D43}" type="datetime1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defTabSz="914377">
                <a:defRPr/>
              </a:pPr>
              <a:t>19.04.2024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2819B28-A799-413B-AEF9-8911EC4359EB}" type="slidenum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defTabSz="914377">
                <a:defRPr/>
              </a:pPr>
              <a:t>‹#›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4312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CA04A06E-E372-4273-93AD-30FD1ED85FC6}" type="datetime1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defTabSz="914377">
                <a:defRPr/>
              </a:pPr>
              <a:t>19.04.2024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D35008FA-FAAE-41A9-88BE-EEB7A773F349}" type="slidenum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defTabSz="914377">
                <a:defRPr/>
              </a:pPr>
              <a:t>‹#›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4570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11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7" y="27310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5B2CFF3D-EF86-4727-8F13-9D45408FA820}" type="datetime1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defTabSz="914377">
                <a:defRPr/>
              </a:pPr>
              <a:t>19.04.2024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D91ADFF3-F957-4D8E-ADD3-8885017BE3B7}" type="slidenum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defTabSz="914377">
                <a:defRPr/>
              </a:pPr>
              <a:t>‹#›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1853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BD27150-4AB3-4AFC-BEBF-6DAB69576A2B}" type="datetime1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defTabSz="914377">
                <a:defRPr/>
              </a:pPr>
              <a:t>19.04.2024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C96E950E-9944-4AC0-BEAE-5F26AF7A95AB}" type="slidenum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defTabSz="914377">
                <a:defRPr/>
              </a:pPr>
              <a:t>‹#›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4967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EF02D12-834D-4A64-8001-3D35DE09A44C}" type="datetime1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defTabSz="914377">
                <a:defRPr/>
              </a:pPr>
              <a:t>19.04.2024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BAC49A37-242C-400A-BEB1-CA8F42F48716}" type="slidenum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defTabSz="914377">
                <a:defRPr/>
              </a:pPr>
              <a:t>‹#›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057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9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9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30E46E0-66DF-4966-99A7-DCB6C00ACA47}" type="datetime1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defTabSz="914377">
                <a:defRPr/>
              </a:pPr>
              <a:t>19.04.2024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364F8A0-46AC-4BC2-B85F-8715B5D8B17D}" type="slidenum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defTabSz="914377">
                <a:defRPr/>
              </a:pPr>
              <a:t>‹#›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556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7815"/>
            <a:ext cx="10972800" cy="113982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3" y="1600207"/>
            <a:ext cx="10972800" cy="4530724"/>
          </a:xfrm>
        </p:spPr>
        <p:txBody>
          <a:bodyPr rtlCol="0">
            <a:normAutofit/>
          </a:bodyPr>
          <a:lstStyle/>
          <a:p>
            <a:pPr lvl="0"/>
            <a:r>
              <a:rPr lang="ru-RU" noProof="0"/>
              <a:t>Вставка диаграммы</a:t>
            </a:r>
          </a:p>
        </p:txBody>
      </p:sp>
      <p:sp>
        <p:nvSpPr>
          <p:cNvPr id="9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5263C0DF-79B6-4B16-91F3-F7FEBB0C95A4}" type="datetime1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defTabSz="914377">
                <a:defRPr/>
              </a:pPr>
              <a:t>19.04.2024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10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11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DEBC3ADC-BFC8-494C-AA98-CD1C28B8213A}" type="slidenum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defTabSz="914377">
                <a:defRPr/>
              </a:pPr>
              <a:t>‹#›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7550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718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718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0E46E0-66DF-4966-99A7-DCB6C00ACA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4F8A0-46AC-4BC2-B85F-8715B5D8B1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1413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1" y="1600203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1" y="39386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609600" y="6245317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pPr defTabSz="457189" fontAlgn="auto">
              <a:spcBef>
                <a:spcPts val="0"/>
              </a:spcBef>
              <a:spcAft>
                <a:spcPts val="0"/>
              </a:spcAft>
              <a:defRPr/>
            </a:pPr>
            <a:fld id="{C8B1F422-25CD-4C0E-9D0F-C836AFA2B4A1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189" fontAlgn="auto">
                <a:spcBef>
                  <a:spcPts val="0"/>
                </a:spcBef>
                <a:spcAft>
                  <a:spcPts val="0"/>
                </a:spcAft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4165600" y="6245317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pPr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37600" y="6245317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pPr defTabSz="457189" fontAlgn="auto">
              <a:spcBef>
                <a:spcPts val="0"/>
              </a:spcBef>
              <a:spcAft>
                <a:spcPts val="0"/>
              </a:spcAft>
              <a:defRPr/>
            </a:pPr>
            <a:fld id="{8CDE6ED5-3F6D-4744-80DB-DC96B8A8D32D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18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6063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7815"/>
            <a:ext cx="10972800" cy="113982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3" y="1600207"/>
            <a:ext cx="10972800" cy="4530724"/>
          </a:xfrm>
        </p:spPr>
        <p:txBody>
          <a:bodyPr rtlCol="0">
            <a:normAutofit/>
          </a:bodyPr>
          <a:lstStyle/>
          <a:p>
            <a:pPr lvl="0"/>
            <a:r>
              <a:rPr lang="ru-RU" noProof="0"/>
              <a:t>Вставка диаграммы</a:t>
            </a:r>
          </a:p>
        </p:txBody>
      </p:sp>
      <p:sp>
        <p:nvSpPr>
          <p:cNvPr id="9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3C0DF-79B6-4B16-91F3-F7FEBB0C95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C3ADC-BFC8-494C-AA98-CD1C28B8213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4955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9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59A77D-09EE-48B5-A02E-DD83107FEF9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6B626E-A9BD-4106-B53E-A49A692EC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72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CCD76F-74CC-4434-A303-0AC8D63204B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2666A-344A-4305-8BA5-F1FCE67E05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918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6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4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6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43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9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39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686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34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582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A17891-68D3-4CB6-A91B-04B48DF12DE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368179-18C7-49F3-9B7C-8E8D50C32C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6571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54DE9C-11B3-4208-B460-824525EDB9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9D9DA2-09F8-48D6-8F9B-81AFE66CC5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705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75" indent="0">
              <a:buNone/>
              <a:defRPr sz="2667" b="1"/>
            </a:lvl2pPr>
            <a:lvl3pPr marL="1218960" indent="0">
              <a:buNone/>
              <a:defRPr sz="2400" b="1"/>
            </a:lvl3pPr>
            <a:lvl4pPr marL="1828437" indent="0">
              <a:buNone/>
              <a:defRPr sz="2133" b="1"/>
            </a:lvl4pPr>
            <a:lvl5pPr marL="2437918" indent="0">
              <a:buNone/>
              <a:defRPr sz="2133" b="1"/>
            </a:lvl5pPr>
            <a:lvl6pPr marL="3047392" indent="0">
              <a:buNone/>
              <a:defRPr sz="2133" b="1"/>
            </a:lvl6pPr>
            <a:lvl7pPr marL="3656867" indent="0">
              <a:buNone/>
              <a:defRPr sz="2133" b="1"/>
            </a:lvl7pPr>
            <a:lvl8pPr marL="4266347" indent="0">
              <a:buNone/>
              <a:defRPr sz="2133" b="1"/>
            </a:lvl8pPr>
            <a:lvl9pPr marL="4875825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9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75" indent="0">
              <a:buNone/>
              <a:defRPr sz="2667" b="1"/>
            </a:lvl2pPr>
            <a:lvl3pPr marL="1218960" indent="0">
              <a:buNone/>
              <a:defRPr sz="2400" b="1"/>
            </a:lvl3pPr>
            <a:lvl4pPr marL="1828437" indent="0">
              <a:buNone/>
              <a:defRPr sz="2133" b="1"/>
            </a:lvl4pPr>
            <a:lvl5pPr marL="2437918" indent="0">
              <a:buNone/>
              <a:defRPr sz="2133" b="1"/>
            </a:lvl5pPr>
            <a:lvl6pPr marL="3047392" indent="0">
              <a:buNone/>
              <a:defRPr sz="2133" b="1"/>
            </a:lvl6pPr>
            <a:lvl7pPr marL="3656867" indent="0">
              <a:buNone/>
              <a:defRPr sz="2133" b="1"/>
            </a:lvl7pPr>
            <a:lvl8pPr marL="4266347" indent="0">
              <a:buNone/>
              <a:defRPr sz="2133" b="1"/>
            </a:lvl8pPr>
            <a:lvl9pPr marL="4875825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9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7FAC11-972E-49BE-93B3-F410CC6DF4D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DE304-C6AC-4B26-ADCE-9554C75DFE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029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F16E2B-F862-457E-A805-D13B82560D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819B28-A799-413B-AEF9-8911EC4359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06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04A06E-E372-4273-93AD-30FD1ED85F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008FA-FAAE-41A9-88BE-EEB7A773F3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9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CCD76F-74CC-4434-A303-0AC8D63204B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2666A-344A-4305-8BA5-F1FCE67E05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25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1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7" y="27311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1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475" indent="0">
              <a:buNone/>
              <a:defRPr sz="1600"/>
            </a:lvl2pPr>
            <a:lvl3pPr marL="1218960" indent="0">
              <a:buNone/>
              <a:defRPr sz="1333"/>
            </a:lvl3pPr>
            <a:lvl4pPr marL="1828437" indent="0">
              <a:buNone/>
              <a:defRPr sz="1200"/>
            </a:lvl4pPr>
            <a:lvl5pPr marL="2437918" indent="0">
              <a:buNone/>
              <a:defRPr sz="1200"/>
            </a:lvl5pPr>
            <a:lvl6pPr marL="3047392" indent="0">
              <a:buNone/>
              <a:defRPr sz="1200"/>
            </a:lvl6pPr>
            <a:lvl7pPr marL="3656867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2CFF3D-EF86-4727-8F13-9D45408FA82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ADFF3-F957-4D8E-ADD3-8885017BE3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02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475" indent="0">
              <a:buNone/>
              <a:defRPr sz="3733"/>
            </a:lvl2pPr>
            <a:lvl3pPr marL="1218960" indent="0">
              <a:buNone/>
              <a:defRPr sz="3200"/>
            </a:lvl3pPr>
            <a:lvl4pPr marL="1828437" indent="0">
              <a:buNone/>
              <a:defRPr sz="2667"/>
            </a:lvl4pPr>
            <a:lvl5pPr marL="2437918" indent="0">
              <a:buNone/>
              <a:defRPr sz="2667"/>
            </a:lvl5pPr>
            <a:lvl6pPr marL="3047392" indent="0">
              <a:buNone/>
              <a:defRPr sz="2667"/>
            </a:lvl6pPr>
            <a:lvl7pPr marL="3656867" indent="0">
              <a:buNone/>
              <a:defRPr sz="2667"/>
            </a:lvl7pPr>
            <a:lvl8pPr marL="4266347" indent="0">
              <a:buNone/>
              <a:defRPr sz="2667"/>
            </a:lvl8pPr>
            <a:lvl9pPr marL="4875825" indent="0">
              <a:buNone/>
              <a:defRPr sz="2667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5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475" indent="0">
              <a:buNone/>
              <a:defRPr sz="1600"/>
            </a:lvl2pPr>
            <a:lvl3pPr marL="1218960" indent="0">
              <a:buNone/>
              <a:defRPr sz="1333"/>
            </a:lvl3pPr>
            <a:lvl4pPr marL="1828437" indent="0">
              <a:buNone/>
              <a:defRPr sz="1200"/>
            </a:lvl4pPr>
            <a:lvl5pPr marL="2437918" indent="0">
              <a:buNone/>
              <a:defRPr sz="1200"/>
            </a:lvl5pPr>
            <a:lvl6pPr marL="3047392" indent="0">
              <a:buNone/>
              <a:defRPr sz="1200"/>
            </a:lvl6pPr>
            <a:lvl7pPr marL="3656867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D27150-4AB3-4AFC-BEBF-6DAB69576A2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6E950E-9944-4AC0-BEAE-5F26AF7A95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971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F02D12-834D-4A64-8001-3D35DE09A44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C49A37-242C-400A-BEB1-CA8F42F487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038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92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92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0E46E0-66DF-4966-99A7-DCB6C00ACA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4F8A0-46AC-4BC2-B85F-8715B5D8B1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763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7815"/>
            <a:ext cx="10972800" cy="113982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3" y="1600207"/>
            <a:ext cx="10972800" cy="4530724"/>
          </a:xfrm>
        </p:spPr>
        <p:txBody>
          <a:bodyPr rtlCol="0">
            <a:normAutofit/>
          </a:bodyPr>
          <a:lstStyle/>
          <a:p>
            <a:pPr lvl="0"/>
            <a:r>
              <a:rPr lang="ru-RU" noProof="0"/>
              <a:t>Вставка диаграммы</a:t>
            </a:r>
          </a:p>
        </p:txBody>
      </p:sp>
      <p:sp>
        <p:nvSpPr>
          <p:cNvPr id="9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3C0DF-79B6-4B16-91F3-F7FEBB0C95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C3ADC-BFC8-494C-AA98-CD1C28B8213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57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19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62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4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7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49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1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4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6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498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7DB032-3D9F-4DCF-AC4D-1C877D89B06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6B626E-A9BD-4106-B53E-A49A692EC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532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EF3D25-663F-4608-AD79-14BD02E9F8F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2666A-344A-4305-8BA5-F1FCE67E05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352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90"/>
            <a:ext cx="10363200" cy="1362075"/>
          </a:xfrm>
        </p:spPr>
        <p:txBody>
          <a:bodyPr anchor="t"/>
          <a:lstStyle>
            <a:lvl1pPr algn="l">
              <a:defRPr sz="492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1pPr>
            <a:lvl2pPr marL="562339" indent="0">
              <a:buNone/>
              <a:defRPr sz="2215">
                <a:solidFill>
                  <a:schemeClr val="tx1">
                    <a:tint val="75000"/>
                  </a:schemeClr>
                </a:solidFill>
              </a:defRPr>
            </a:lvl2pPr>
            <a:lvl3pPr marL="1124677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3pPr>
            <a:lvl4pPr marL="1687013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4pPr>
            <a:lvl5pPr marL="2249352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5pPr>
            <a:lvl6pPr marL="2811689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6pPr>
            <a:lvl7pPr marL="3374028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7pPr>
            <a:lvl8pPr marL="3936364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8pPr>
            <a:lvl9pPr marL="4498703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CB6FB0-659F-4E74-BF2D-FB8037D0EA4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368179-18C7-49F3-9B7C-8E8D50C32C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8333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446"/>
            </a:lvl1pPr>
            <a:lvl2pPr>
              <a:defRPr sz="2831"/>
            </a:lvl2pPr>
            <a:lvl3pPr>
              <a:defRPr sz="2462"/>
            </a:lvl3pPr>
            <a:lvl4pPr>
              <a:defRPr sz="2215"/>
            </a:lvl4pPr>
            <a:lvl5pPr>
              <a:defRPr sz="2215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446"/>
            </a:lvl1pPr>
            <a:lvl2pPr>
              <a:defRPr sz="2831"/>
            </a:lvl2pPr>
            <a:lvl3pPr>
              <a:defRPr sz="2462"/>
            </a:lvl3pPr>
            <a:lvl4pPr>
              <a:defRPr sz="2215"/>
            </a:lvl4pPr>
            <a:lvl5pPr>
              <a:defRPr sz="2215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DCF3B9-5304-4887-AD51-4E30B06C37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9D9DA2-09F8-48D6-8F9B-81AFE66CC5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910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831" b="1"/>
            </a:lvl1pPr>
            <a:lvl2pPr marL="562339" indent="0">
              <a:buNone/>
              <a:defRPr sz="2462" b="1"/>
            </a:lvl2pPr>
            <a:lvl3pPr marL="1124677" indent="0">
              <a:buNone/>
              <a:defRPr sz="2215" b="1"/>
            </a:lvl3pPr>
            <a:lvl4pPr marL="1687013" indent="0">
              <a:buNone/>
              <a:defRPr sz="1969" b="1"/>
            </a:lvl4pPr>
            <a:lvl5pPr marL="2249352" indent="0">
              <a:buNone/>
              <a:defRPr sz="1969" b="1"/>
            </a:lvl5pPr>
            <a:lvl6pPr marL="2811689" indent="0">
              <a:buNone/>
              <a:defRPr sz="1969" b="1"/>
            </a:lvl6pPr>
            <a:lvl7pPr marL="3374028" indent="0">
              <a:buNone/>
              <a:defRPr sz="1969" b="1"/>
            </a:lvl7pPr>
            <a:lvl8pPr marL="3936364" indent="0">
              <a:buNone/>
              <a:defRPr sz="1969" b="1"/>
            </a:lvl8pPr>
            <a:lvl9pPr marL="4498703" indent="0">
              <a:buNone/>
              <a:defRPr sz="196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31"/>
            </a:lvl1pPr>
            <a:lvl2pPr>
              <a:defRPr sz="2462"/>
            </a:lvl2pPr>
            <a:lvl3pPr>
              <a:defRPr sz="2215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7"/>
            <a:ext cx="5389034" cy="639763"/>
          </a:xfrm>
        </p:spPr>
        <p:txBody>
          <a:bodyPr anchor="b"/>
          <a:lstStyle>
            <a:lvl1pPr marL="0" indent="0">
              <a:buNone/>
              <a:defRPr sz="2831" b="1"/>
            </a:lvl1pPr>
            <a:lvl2pPr marL="562339" indent="0">
              <a:buNone/>
              <a:defRPr sz="2462" b="1"/>
            </a:lvl2pPr>
            <a:lvl3pPr marL="1124677" indent="0">
              <a:buNone/>
              <a:defRPr sz="2215" b="1"/>
            </a:lvl3pPr>
            <a:lvl4pPr marL="1687013" indent="0">
              <a:buNone/>
              <a:defRPr sz="1969" b="1"/>
            </a:lvl4pPr>
            <a:lvl5pPr marL="2249352" indent="0">
              <a:buNone/>
              <a:defRPr sz="1969" b="1"/>
            </a:lvl5pPr>
            <a:lvl6pPr marL="2811689" indent="0">
              <a:buNone/>
              <a:defRPr sz="1969" b="1"/>
            </a:lvl6pPr>
            <a:lvl7pPr marL="3374028" indent="0">
              <a:buNone/>
              <a:defRPr sz="1969" b="1"/>
            </a:lvl7pPr>
            <a:lvl8pPr marL="3936364" indent="0">
              <a:buNone/>
              <a:defRPr sz="1969" b="1"/>
            </a:lvl8pPr>
            <a:lvl9pPr marL="4498703" indent="0">
              <a:buNone/>
              <a:defRPr sz="196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4" cy="3951288"/>
          </a:xfrm>
        </p:spPr>
        <p:txBody>
          <a:bodyPr/>
          <a:lstStyle>
            <a:lvl1pPr>
              <a:defRPr sz="2831"/>
            </a:lvl1pPr>
            <a:lvl2pPr>
              <a:defRPr sz="2462"/>
            </a:lvl2pPr>
            <a:lvl3pPr>
              <a:defRPr sz="2215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54F70E-2817-49C3-98F8-D6DC355F8E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DE304-C6AC-4B26-ADCE-9554C75DFE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444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0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A17891-68D3-4CB6-A91B-04B48DF12DE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368179-18C7-49F3-9B7C-8E8D50C32C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8967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9EE9E8-908A-4281-8EDE-1035B0E60B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819B28-A799-413B-AEF9-8911EC4359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3266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05D0D9-63AB-4293-AFB8-B63F0A18E69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008FA-FAAE-41A9-88BE-EEB7A773F3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2331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4"/>
            <a:ext cx="4011084" cy="1162051"/>
          </a:xfrm>
        </p:spPr>
        <p:txBody>
          <a:bodyPr anchor="b"/>
          <a:lstStyle>
            <a:lvl1pPr algn="l">
              <a:defRPr sz="2462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7" y="273110"/>
            <a:ext cx="6815666" cy="5853113"/>
          </a:xfrm>
        </p:spPr>
        <p:txBody>
          <a:bodyPr/>
          <a:lstStyle>
            <a:lvl1pPr>
              <a:defRPr sz="3939"/>
            </a:lvl1pPr>
            <a:lvl2pPr>
              <a:defRPr sz="3446"/>
            </a:lvl2pPr>
            <a:lvl3pPr>
              <a:defRPr sz="2831"/>
            </a:lvl3pPr>
            <a:lvl4pPr>
              <a:defRPr sz="2462"/>
            </a:lvl4pPr>
            <a:lvl5pPr>
              <a:defRPr sz="2462"/>
            </a:lvl5pPr>
            <a:lvl6pPr>
              <a:defRPr sz="2462"/>
            </a:lvl6pPr>
            <a:lvl7pPr>
              <a:defRPr sz="2462"/>
            </a:lvl7pPr>
            <a:lvl8pPr>
              <a:defRPr sz="2462"/>
            </a:lvl8pPr>
            <a:lvl9pPr>
              <a:defRPr sz="246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4"/>
            <a:ext cx="4011084" cy="4691063"/>
          </a:xfrm>
        </p:spPr>
        <p:txBody>
          <a:bodyPr/>
          <a:lstStyle>
            <a:lvl1pPr marL="0" indent="0">
              <a:buNone/>
              <a:defRPr sz="1723"/>
            </a:lvl1pPr>
            <a:lvl2pPr marL="562339" indent="0">
              <a:buNone/>
              <a:defRPr sz="1477"/>
            </a:lvl2pPr>
            <a:lvl3pPr marL="1124677" indent="0">
              <a:buNone/>
              <a:defRPr sz="1354"/>
            </a:lvl3pPr>
            <a:lvl4pPr marL="1687013" indent="0">
              <a:buNone/>
              <a:defRPr sz="1108"/>
            </a:lvl4pPr>
            <a:lvl5pPr marL="2249352" indent="0">
              <a:buNone/>
              <a:defRPr sz="1108"/>
            </a:lvl5pPr>
            <a:lvl6pPr marL="2811689" indent="0">
              <a:buNone/>
              <a:defRPr sz="1108"/>
            </a:lvl6pPr>
            <a:lvl7pPr marL="3374028" indent="0">
              <a:buNone/>
              <a:defRPr sz="1108"/>
            </a:lvl7pPr>
            <a:lvl8pPr marL="3936364" indent="0">
              <a:buNone/>
              <a:defRPr sz="1108"/>
            </a:lvl8pPr>
            <a:lvl9pPr marL="4498703" indent="0">
              <a:buNone/>
              <a:defRPr sz="110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281476-0BE1-4860-8AB7-DA23D800DF1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ADFF3-F957-4D8E-ADD3-8885017BE3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578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2462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939"/>
            </a:lvl1pPr>
            <a:lvl2pPr marL="562339" indent="0">
              <a:buNone/>
              <a:defRPr sz="3446"/>
            </a:lvl2pPr>
            <a:lvl3pPr marL="1124677" indent="0">
              <a:buNone/>
              <a:defRPr sz="2831"/>
            </a:lvl3pPr>
            <a:lvl4pPr marL="1687013" indent="0">
              <a:buNone/>
              <a:defRPr sz="2462"/>
            </a:lvl4pPr>
            <a:lvl5pPr marL="2249352" indent="0">
              <a:buNone/>
              <a:defRPr sz="2462"/>
            </a:lvl5pPr>
            <a:lvl6pPr marL="2811689" indent="0">
              <a:buNone/>
              <a:defRPr sz="2462"/>
            </a:lvl6pPr>
            <a:lvl7pPr marL="3374028" indent="0">
              <a:buNone/>
              <a:defRPr sz="2462"/>
            </a:lvl7pPr>
            <a:lvl8pPr marL="3936364" indent="0">
              <a:buNone/>
              <a:defRPr sz="2462"/>
            </a:lvl8pPr>
            <a:lvl9pPr marL="4498703" indent="0">
              <a:buNone/>
              <a:defRPr sz="2462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48"/>
            <a:ext cx="7315200" cy="804863"/>
          </a:xfrm>
        </p:spPr>
        <p:txBody>
          <a:bodyPr/>
          <a:lstStyle>
            <a:lvl1pPr marL="0" indent="0">
              <a:buNone/>
              <a:defRPr sz="1723"/>
            </a:lvl1pPr>
            <a:lvl2pPr marL="562339" indent="0">
              <a:buNone/>
              <a:defRPr sz="1477"/>
            </a:lvl2pPr>
            <a:lvl3pPr marL="1124677" indent="0">
              <a:buNone/>
              <a:defRPr sz="1354"/>
            </a:lvl3pPr>
            <a:lvl4pPr marL="1687013" indent="0">
              <a:buNone/>
              <a:defRPr sz="1108"/>
            </a:lvl4pPr>
            <a:lvl5pPr marL="2249352" indent="0">
              <a:buNone/>
              <a:defRPr sz="1108"/>
            </a:lvl5pPr>
            <a:lvl6pPr marL="2811689" indent="0">
              <a:buNone/>
              <a:defRPr sz="1108"/>
            </a:lvl6pPr>
            <a:lvl7pPr marL="3374028" indent="0">
              <a:buNone/>
              <a:defRPr sz="1108"/>
            </a:lvl7pPr>
            <a:lvl8pPr marL="3936364" indent="0">
              <a:buNone/>
              <a:defRPr sz="1108"/>
            </a:lvl8pPr>
            <a:lvl9pPr marL="4498703" indent="0">
              <a:buNone/>
              <a:defRPr sz="110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84CC94-0EA0-4933-ACB1-16A67B0037F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6E950E-9944-4AC0-BEAE-5F26AF7A95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9977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A84A3-3DC1-42D8-9A20-A57828DB239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C49A37-242C-400A-BEB1-CA8F42F487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577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97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97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FE264B-A873-4847-9312-BE4E772343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4F8A0-46AC-4BC2-B85F-8715B5D8B1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2460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7815"/>
            <a:ext cx="10972800" cy="113982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2" y="1600207"/>
            <a:ext cx="10972800" cy="4530724"/>
          </a:xfrm>
        </p:spPr>
        <p:txBody>
          <a:bodyPr rtlCol="0">
            <a:normAutofit/>
          </a:bodyPr>
          <a:lstStyle/>
          <a:p>
            <a:pPr lvl="0"/>
            <a:r>
              <a:rPr lang="ru-RU" noProof="0"/>
              <a:t>Вставка диаграммы</a:t>
            </a:r>
          </a:p>
        </p:txBody>
      </p:sp>
      <p:sp>
        <p:nvSpPr>
          <p:cNvPr id="9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61F64-BA9F-4E43-B187-72B76889A4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C3ADC-BFC8-494C-AA98-CD1C28B8213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868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8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7DB032-3D9F-4DCF-AC4D-1C877D89B06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6B626E-A9BD-4106-B53E-A49A692EC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57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EF3D25-663F-4608-AD79-14BD02E9F8F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2666A-344A-4305-8BA5-F1FCE67E05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29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6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CB6FB0-659F-4E74-BF2D-FB8037D0EA4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368179-18C7-49F3-9B7C-8E8D50C32C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50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54DE9C-11B3-4208-B460-824525EDB9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9D9DA2-09F8-48D6-8F9B-81AFE66CC5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0005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DCF3B9-5304-4887-AD51-4E30B06C37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9D9DA2-09F8-48D6-8F9B-81AFE66CC5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84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54F70E-2817-49C3-98F8-D6DC355F8E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DE304-C6AC-4B26-ADCE-9554C75DFE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39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9EE9E8-908A-4281-8EDE-1035B0E60B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819B28-A799-413B-AEF9-8911EC4359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05D0D9-63AB-4293-AFB8-B63F0A18E69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008FA-FAAE-41A9-88BE-EEB7A773F3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7049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1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6" y="27309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1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281476-0BE1-4860-8AB7-DA23D800DF1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ADFF3-F957-4D8E-ADD3-8885017BE3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05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84CC94-0EA0-4933-ACB1-16A67B0037F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6E950E-9944-4AC0-BEAE-5F26AF7A95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17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A84A3-3DC1-42D8-9A20-A57828DB239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C49A37-242C-400A-BEB1-CA8F42F487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16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8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8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FE264B-A873-4847-9312-BE4E772343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4F8A0-46AC-4BC2-B85F-8715B5D8B1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1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7815"/>
            <a:ext cx="10972800" cy="113982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3" y="1600207"/>
            <a:ext cx="10972800" cy="4530724"/>
          </a:xfrm>
        </p:spPr>
        <p:txBody>
          <a:bodyPr rtlCol="0">
            <a:normAutofit/>
          </a:bodyPr>
          <a:lstStyle/>
          <a:p>
            <a:pPr lvl="0"/>
            <a:r>
              <a:rPr lang="ru-RU" noProof="0"/>
              <a:t>Вставка диаграммы</a:t>
            </a:r>
          </a:p>
        </p:txBody>
      </p:sp>
      <p:sp>
        <p:nvSpPr>
          <p:cNvPr id="9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61F64-BA9F-4E43-B187-72B76889A4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C3ADC-BFC8-494C-AA98-CD1C28B8213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1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59A77D-09EE-48B5-A02E-DD83107FEF9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6B626E-A9BD-4106-B53E-A49A692EC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4130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0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0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7FAC11-972E-49BE-93B3-F410CC6DF4D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DE304-C6AC-4B26-ADCE-9554C75DFE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760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CCD76F-74CC-4434-A303-0AC8D63204B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2666A-344A-4305-8BA5-F1FCE67E05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2023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0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A17891-68D3-4CB6-A91B-04B48DF12DE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368179-18C7-49F3-9B7C-8E8D50C32C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6706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54DE9C-11B3-4208-B460-824525EDB9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9D9DA2-09F8-48D6-8F9B-81AFE66CC5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911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0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0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7FAC11-972E-49BE-93B3-F410CC6DF4D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DE304-C6AC-4B26-ADCE-9554C75DFE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4888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F16E2B-F862-457E-A805-D13B82560D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819B28-A799-413B-AEF9-8911EC4359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4148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5855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7" y="2731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2CFF3D-EF86-4727-8F13-9D45408FA82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ADFF3-F957-4D8E-ADD3-8885017BE3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1586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D27150-4AB3-4AFC-BEBF-6DAB69576A2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6E950E-9944-4AC0-BEAE-5F26AF7A95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62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F02D12-834D-4A64-8001-3D35DE09A44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C49A37-242C-400A-BEB1-CA8F42F487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6783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718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718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0E46E0-66DF-4966-99A7-DCB6C00ACA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4F8A0-46AC-4BC2-B85F-8715B5D8B1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48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F16E2B-F862-457E-A805-D13B82560D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819B28-A799-413B-AEF9-8911EC4359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7361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7815"/>
            <a:ext cx="10972800" cy="113982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3" y="1600207"/>
            <a:ext cx="10972800" cy="4530724"/>
          </a:xfrm>
        </p:spPr>
        <p:txBody>
          <a:bodyPr rtlCol="0">
            <a:normAutofit/>
          </a:bodyPr>
          <a:lstStyle/>
          <a:p>
            <a:pPr lvl="0"/>
            <a:r>
              <a:rPr lang="ru-RU" noProof="0"/>
              <a:t>Вставка диаграммы</a:t>
            </a:r>
          </a:p>
        </p:txBody>
      </p:sp>
      <p:sp>
        <p:nvSpPr>
          <p:cNvPr id="9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3C0DF-79B6-4B16-91F3-F7FEBB0C95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C3ADC-BFC8-494C-AA98-CD1C28B8213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7070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9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59A77D-09EE-48B5-A02E-DD83107FEF9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6B626E-A9BD-4106-B53E-A49A692EC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726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CCD76F-74CC-4434-A303-0AC8D63204B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2666A-344A-4305-8BA5-F1FCE67E05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6101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6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4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6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43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9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39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686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34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582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A17891-68D3-4CB6-A91B-04B48DF12DE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368179-18C7-49F3-9B7C-8E8D50C32C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20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54DE9C-11B3-4208-B460-824525EDB9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9D9DA2-09F8-48D6-8F9B-81AFE66CC5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863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75" indent="0">
              <a:buNone/>
              <a:defRPr sz="2667" b="1"/>
            </a:lvl2pPr>
            <a:lvl3pPr marL="1218960" indent="0">
              <a:buNone/>
              <a:defRPr sz="2400" b="1"/>
            </a:lvl3pPr>
            <a:lvl4pPr marL="1828437" indent="0">
              <a:buNone/>
              <a:defRPr sz="2133" b="1"/>
            </a:lvl4pPr>
            <a:lvl5pPr marL="2437918" indent="0">
              <a:buNone/>
              <a:defRPr sz="2133" b="1"/>
            </a:lvl5pPr>
            <a:lvl6pPr marL="3047392" indent="0">
              <a:buNone/>
              <a:defRPr sz="2133" b="1"/>
            </a:lvl6pPr>
            <a:lvl7pPr marL="3656867" indent="0">
              <a:buNone/>
              <a:defRPr sz="2133" b="1"/>
            </a:lvl7pPr>
            <a:lvl8pPr marL="4266347" indent="0">
              <a:buNone/>
              <a:defRPr sz="2133" b="1"/>
            </a:lvl8pPr>
            <a:lvl9pPr marL="4875825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9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75" indent="0">
              <a:buNone/>
              <a:defRPr sz="2667" b="1"/>
            </a:lvl2pPr>
            <a:lvl3pPr marL="1218960" indent="0">
              <a:buNone/>
              <a:defRPr sz="2400" b="1"/>
            </a:lvl3pPr>
            <a:lvl4pPr marL="1828437" indent="0">
              <a:buNone/>
              <a:defRPr sz="2133" b="1"/>
            </a:lvl4pPr>
            <a:lvl5pPr marL="2437918" indent="0">
              <a:buNone/>
              <a:defRPr sz="2133" b="1"/>
            </a:lvl5pPr>
            <a:lvl6pPr marL="3047392" indent="0">
              <a:buNone/>
              <a:defRPr sz="2133" b="1"/>
            </a:lvl6pPr>
            <a:lvl7pPr marL="3656867" indent="0">
              <a:buNone/>
              <a:defRPr sz="2133" b="1"/>
            </a:lvl7pPr>
            <a:lvl8pPr marL="4266347" indent="0">
              <a:buNone/>
              <a:defRPr sz="2133" b="1"/>
            </a:lvl8pPr>
            <a:lvl9pPr marL="4875825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9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7FAC11-972E-49BE-93B3-F410CC6DF4D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DE304-C6AC-4B26-ADCE-9554C75DFE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2544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F16E2B-F862-457E-A805-D13B82560D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819B28-A799-413B-AEF9-8911EC4359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225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04A06E-E372-4273-93AD-30FD1ED85F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008FA-FAAE-41A9-88BE-EEB7A773F3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099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1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7" y="27311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1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475" indent="0">
              <a:buNone/>
              <a:defRPr sz="1600"/>
            </a:lvl2pPr>
            <a:lvl3pPr marL="1218960" indent="0">
              <a:buNone/>
              <a:defRPr sz="1333"/>
            </a:lvl3pPr>
            <a:lvl4pPr marL="1828437" indent="0">
              <a:buNone/>
              <a:defRPr sz="1200"/>
            </a:lvl4pPr>
            <a:lvl5pPr marL="2437918" indent="0">
              <a:buNone/>
              <a:defRPr sz="1200"/>
            </a:lvl5pPr>
            <a:lvl6pPr marL="3047392" indent="0">
              <a:buNone/>
              <a:defRPr sz="1200"/>
            </a:lvl6pPr>
            <a:lvl7pPr marL="3656867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2CFF3D-EF86-4727-8F13-9D45408FA82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ADFF3-F957-4D8E-ADD3-8885017BE3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1237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475" indent="0">
              <a:buNone/>
              <a:defRPr sz="3733"/>
            </a:lvl2pPr>
            <a:lvl3pPr marL="1218960" indent="0">
              <a:buNone/>
              <a:defRPr sz="3200"/>
            </a:lvl3pPr>
            <a:lvl4pPr marL="1828437" indent="0">
              <a:buNone/>
              <a:defRPr sz="2667"/>
            </a:lvl4pPr>
            <a:lvl5pPr marL="2437918" indent="0">
              <a:buNone/>
              <a:defRPr sz="2667"/>
            </a:lvl5pPr>
            <a:lvl6pPr marL="3047392" indent="0">
              <a:buNone/>
              <a:defRPr sz="2667"/>
            </a:lvl6pPr>
            <a:lvl7pPr marL="3656867" indent="0">
              <a:buNone/>
              <a:defRPr sz="2667"/>
            </a:lvl7pPr>
            <a:lvl8pPr marL="4266347" indent="0">
              <a:buNone/>
              <a:defRPr sz="2667"/>
            </a:lvl8pPr>
            <a:lvl9pPr marL="4875825" indent="0">
              <a:buNone/>
              <a:defRPr sz="2667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5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475" indent="0">
              <a:buNone/>
              <a:defRPr sz="1600"/>
            </a:lvl2pPr>
            <a:lvl3pPr marL="1218960" indent="0">
              <a:buNone/>
              <a:defRPr sz="1333"/>
            </a:lvl3pPr>
            <a:lvl4pPr marL="1828437" indent="0">
              <a:buNone/>
              <a:defRPr sz="1200"/>
            </a:lvl4pPr>
            <a:lvl5pPr marL="2437918" indent="0">
              <a:buNone/>
              <a:defRPr sz="1200"/>
            </a:lvl5pPr>
            <a:lvl6pPr marL="3047392" indent="0">
              <a:buNone/>
              <a:defRPr sz="1200"/>
            </a:lvl6pPr>
            <a:lvl7pPr marL="3656867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D27150-4AB3-4AFC-BEBF-6DAB69576A2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6E950E-9944-4AC0-BEAE-5F26AF7A95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3556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882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F02D12-834D-4A64-8001-3D35DE09A44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C49A37-242C-400A-BEB1-CA8F42F487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1324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92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92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0E46E0-66DF-4966-99A7-DCB6C00ACA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4F8A0-46AC-4BC2-B85F-8715B5D8B1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2723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7815"/>
            <a:ext cx="10972800" cy="113982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3" y="1600207"/>
            <a:ext cx="10972800" cy="4530724"/>
          </a:xfrm>
        </p:spPr>
        <p:txBody>
          <a:bodyPr rtlCol="0">
            <a:normAutofit/>
          </a:bodyPr>
          <a:lstStyle/>
          <a:p>
            <a:pPr lvl="0"/>
            <a:r>
              <a:rPr lang="ru-RU" noProof="0"/>
              <a:t>Вставка диаграммы</a:t>
            </a:r>
          </a:p>
        </p:txBody>
      </p:sp>
      <p:sp>
        <p:nvSpPr>
          <p:cNvPr id="9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3C0DF-79B6-4B16-91F3-F7FEBB0C95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C3ADC-BFC8-494C-AA98-CD1C28B8213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5213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4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59A77D-09EE-48B5-A02E-DD83107FEF9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6B626E-A9BD-4106-B53E-A49A692EC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1782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CCD76F-74CC-4434-A303-0AC8D63204B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2666A-344A-4305-8BA5-F1FCE67E05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558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0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A17891-68D3-4CB6-A91B-04B48DF12DE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368179-18C7-49F3-9B7C-8E8D50C32C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70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54DE9C-11B3-4208-B460-824525EDB9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9D9DA2-09F8-48D6-8F9B-81AFE66CC5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1649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1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1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7FAC11-972E-49BE-93B3-F410CC6DF4D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DE304-C6AC-4B26-ADCE-9554C75DFE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360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F16E2B-F862-457E-A805-D13B82560D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819B28-A799-413B-AEF9-8911EC4359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533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637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7" y="2731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2CFF3D-EF86-4727-8F13-9D45408FA82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ADFF3-F957-4D8E-ADD3-8885017BE3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6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7" y="27314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2CFF3D-EF86-4727-8F13-9D45408FA82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ADFF3-F957-4D8E-ADD3-8885017BE3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3969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D27150-4AB3-4AFC-BEBF-6DAB69576A2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6E950E-9944-4AC0-BEAE-5F26AF7A95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156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F02D12-834D-4A64-8001-3D35DE09A44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C49A37-242C-400A-BEB1-CA8F42F487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3202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734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734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0E46E0-66DF-4966-99A7-DCB6C00ACA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4F8A0-46AC-4BC2-B85F-8715B5D8B1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0196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7815"/>
            <a:ext cx="10972800" cy="113982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3" y="1600207"/>
            <a:ext cx="10972800" cy="4530724"/>
          </a:xfrm>
        </p:spPr>
        <p:txBody>
          <a:bodyPr rtlCol="0">
            <a:normAutofit/>
          </a:bodyPr>
          <a:lstStyle/>
          <a:p>
            <a:pPr lvl="0"/>
            <a:r>
              <a:rPr lang="ru-RU" noProof="0"/>
              <a:t>Вставка диаграммы</a:t>
            </a:r>
          </a:p>
        </p:txBody>
      </p:sp>
      <p:sp>
        <p:nvSpPr>
          <p:cNvPr id="9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3C0DF-79B6-4B16-91F3-F7FEBB0C95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C3ADC-BFC8-494C-AA98-CD1C28B8213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589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8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59A77D-09EE-48B5-A02E-DD83107FEF9D}" type="datetime1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>
                <a:defRPr/>
              </a:pPr>
              <a:t>19.04.2024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6B626E-A9BD-4106-B53E-A49A692ECEF5}" type="slidenum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>
                <a:defRPr/>
              </a:pPr>
              <a:t>‹#›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971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CCD76F-74CC-4434-A303-0AC8D63204B4}" type="datetime1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>
                <a:defRPr/>
              </a:pPr>
              <a:t>19.04.2024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2666A-344A-4305-8BA5-F1FCE67E05F2}" type="slidenum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>
                <a:defRPr/>
              </a:pPr>
              <a:t>‹#›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9365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6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A17891-68D3-4CB6-A91B-04B48DF12DE6}" type="datetime1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>
                <a:defRPr/>
              </a:pPr>
              <a:t>19.04.2024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368179-18C7-49F3-9B7C-8E8D50C32C85}" type="slidenum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>
                <a:defRPr/>
              </a:pPr>
              <a:t>‹#›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7168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54DE9C-11B3-4208-B460-824525EDB9A4}" type="datetime1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>
                <a:defRPr/>
              </a:pPr>
              <a:t>19.04.2024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9D9DA2-09F8-48D6-8F9B-81AFE66CC5DF}" type="slidenum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>
                <a:defRPr/>
              </a:pPr>
              <a:t>‹#›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4675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7FAC11-972E-49BE-93B3-F410CC6DF4D7}" type="datetime1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>
                <a:defRPr/>
              </a:pPr>
              <a:t>19.04.2024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DE304-C6AC-4B26-ADCE-9554C75DFE62}" type="slidenum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>
                <a:defRPr/>
              </a:pPr>
              <a:t>‹#›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4143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D27150-4AB3-4AFC-BEBF-6DAB69576A2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6E950E-9944-4AC0-BEAE-5F26AF7A95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1234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F16E2B-F862-457E-A805-D13B82560D43}" type="datetime1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>
                <a:defRPr/>
              </a:pPr>
              <a:t>19.04.2024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819B28-A799-413B-AEF9-8911EC4359EB}" type="slidenum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>
                <a:defRPr/>
              </a:pPr>
              <a:t>‹#›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3651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04A06E-E372-4273-93AD-30FD1ED85FC6}" type="datetime1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>
                <a:defRPr/>
              </a:pPr>
              <a:t>19.04.2024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008FA-FAAE-41A9-88BE-EEB7A773F349}" type="slidenum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>
                <a:defRPr/>
              </a:pPr>
              <a:t>‹#›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857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1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6" y="27309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1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2CFF3D-EF86-4727-8F13-9D45408FA820}" type="datetime1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>
                <a:defRPr/>
              </a:pPr>
              <a:t>19.04.2024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ADFF3-F957-4D8E-ADD3-8885017BE3B7}" type="slidenum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>
                <a:defRPr/>
              </a:pPr>
              <a:t>‹#›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629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D27150-4AB3-4AFC-BEBF-6DAB69576A2B}" type="datetime1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>
                <a:defRPr/>
              </a:pPr>
              <a:t>19.04.2024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6E950E-9944-4AC0-BEAE-5F26AF7A95AB}" type="slidenum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>
                <a:defRPr/>
              </a:pPr>
              <a:t>‹#›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795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F02D12-834D-4A64-8001-3D35DE09A44C}" type="datetime1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>
                <a:defRPr/>
              </a:pPr>
              <a:t>19.04.2024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C49A37-242C-400A-BEB1-CA8F42F48716}" type="slidenum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>
                <a:defRPr/>
              </a:pPr>
              <a:t>‹#›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608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8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8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0E46E0-66DF-4966-99A7-DCB6C00ACA47}" type="datetime1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>
                <a:defRPr/>
              </a:pPr>
              <a:t>19.04.2024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4F8A0-46AC-4BC2-B85F-8715B5D8B17D}" type="slidenum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>
                <a:defRPr/>
              </a:pPr>
              <a:t>‹#›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1729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7815"/>
            <a:ext cx="10972800" cy="113982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3" y="1600207"/>
            <a:ext cx="10972800" cy="4530724"/>
          </a:xfrm>
        </p:spPr>
        <p:txBody>
          <a:bodyPr rtlCol="0">
            <a:normAutofit/>
          </a:bodyPr>
          <a:lstStyle/>
          <a:p>
            <a:pPr lvl="0"/>
            <a:r>
              <a:rPr lang="ru-RU" noProof="0"/>
              <a:t>Вставка диаграммы</a:t>
            </a:r>
          </a:p>
        </p:txBody>
      </p:sp>
      <p:sp>
        <p:nvSpPr>
          <p:cNvPr id="9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3C0DF-79B6-4B16-91F3-F7FEBB0C95A4}" type="datetime1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>
                <a:defRPr/>
              </a:pPr>
              <a:t>19.04.2024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10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11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C3ADC-BFC8-494C-AA98-CD1C28B8213A}" type="slidenum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>
                <a:defRPr/>
              </a:pPr>
              <a:t>‹#›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2744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1" y="1600203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1" y="3938688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609600" y="6245316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C8B1F422-25CD-4C0E-9D0F-C836AFA2B4A1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4165600" y="6245316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37600" y="6245316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8CDE6ED5-3F6D-4744-80DB-DC96B8A8D32D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1514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8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EA59A77D-09EE-48B5-A02E-DD83107FEF9D}" type="datetime1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defTabSz="914377">
                <a:defRPr/>
              </a:pPr>
              <a:t>19.04.2024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E6B626E-A9BD-4106-B53E-A49A692ECEF5}" type="slidenum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defTabSz="914377">
                <a:defRPr/>
              </a:pPr>
              <a:t>‹#›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776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BCCD76F-74CC-4434-A303-0AC8D63204B4}" type="datetime1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defTabSz="914377">
                <a:defRPr/>
              </a:pPr>
              <a:t>19.04.2024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242666A-344A-4305-8BA5-F1FCE67E05F2}" type="slidenum">
              <a:rPr lang="ru-RU" baseline="-2000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defTabSz="914377">
                <a:defRPr/>
              </a:pPr>
              <a:t>‹#›</a:t>
            </a:fld>
            <a:endParaRPr lang="ru-RU" baseline="-200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495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A02F2-2919-48EC-B796-17CE0A7CE5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35008FA-FAAE-41A9-88BE-EEB7A773F3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099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63" r:id="rId1"/>
    <p:sldLayoutId id="2147489064" r:id="rId2"/>
    <p:sldLayoutId id="2147489065" r:id="rId3"/>
    <p:sldLayoutId id="2147489066" r:id="rId4"/>
    <p:sldLayoutId id="2147489067" r:id="rId5"/>
    <p:sldLayoutId id="2147489068" r:id="rId6"/>
    <p:sldLayoutId id="2147489069" r:id="rId7"/>
    <p:sldLayoutId id="2147489070" r:id="rId8"/>
    <p:sldLayoutId id="2147489071" r:id="rId9"/>
    <p:sldLayoutId id="2147489072" r:id="rId10"/>
    <p:sldLayoutId id="2147489073" r:id="rId11"/>
    <p:sldLayoutId id="2147489074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26" tIns="45713" rIns="91426" bIns="45713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26" tIns="45713" rIns="91426" bIns="4571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08"/>
            <a:ext cx="2844800" cy="365125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A02F2-2919-48EC-B796-17CE0A7CE5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08"/>
            <a:ext cx="3860800" cy="365125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08"/>
            <a:ext cx="2844800" cy="365125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35008FA-FAAE-41A9-88BE-EEB7A773F3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45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468" r:id="rId1"/>
    <p:sldLayoutId id="2147489469" r:id="rId2"/>
    <p:sldLayoutId id="2147489470" r:id="rId3"/>
    <p:sldLayoutId id="2147489471" r:id="rId4"/>
    <p:sldLayoutId id="2147489472" r:id="rId5"/>
    <p:sldLayoutId id="2147489473" r:id="rId6"/>
    <p:sldLayoutId id="2147489474" r:id="rId7"/>
    <p:sldLayoutId id="2147489475" r:id="rId8"/>
    <p:sldLayoutId id="2147489476" r:id="rId9"/>
    <p:sldLayoutId id="2147489477" r:id="rId10"/>
    <p:sldLayoutId id="2147489478" r:id="rId11"/>
    <p:sldLayoutId id="2147489479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defTabSz="121896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7" indent="-457107" algn="l" defTabSz="121896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06" indent="-380925" algn="l" defTabSz="121896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7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6" algn="l" defTabSz="121896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4" indent="-304736" algn="l" defTabSz="121896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8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610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8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5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5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60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7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8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2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7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377" tIns="45688" rIns="91377" bIns="4568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377" tIns="45688" rIns="91377" bIns="4568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41"/>
            <a:ext cx="2844800" cy="365125"/>
          </a:xfrm>
          <a:prstGeom prst="rect">
            <a:avLst/>
          </a:prstGeom>
        </p:spPr>
        <p:txBody>
          <a:bodyPr vert="horz" lIns="91377" tIns="45688" rIns="91377" bIns="4568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9F9EF50-B2C7-456F-93A9-D035B04E2A72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>
                <a:defRPr/>
              </a:pPr>
              <a:t>19.04.2024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41"/>
            <a:ext cx="3860800" cy="365125"/>
          </a:xfrm>
          <a:prstGeom prst="rect">
            <a:avLst/>
          </a:prstGeom>
        </p:spPr>
        <p:txBody>
          <a:bodyPr vert="horz" lIns="91377" tIns="45688" rIns="91377" bIns="4568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41"/>
            <a:ext cx="2844800" cy="365125"/>
          </a:xfrm>
          <a:prstGeom prst="rect">
            <a:avLst/>
          </a:prstGeom>
        </p:spPr>
        <p:txBody>
          <a:bodyPr vert="horz" lIns="91377" tIns="45688" rIns="91377" bIns="4568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35008FA-FAAE-41A9-88BE-EEB7A773F349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23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68" r:id="rId1"/>
    <p:sldLayoutId id="2147489569" r:id="rId2"/>
    <p:sldLayoutId id="2147489570" r:id="rId3"/>
    <p:sldLayoutId id="2147489571" r:id="rId4"/>
    <p:sldLayoutId id="2147489572" r:id="rId5"/>
    <p:sldLayoutId id="2147489573" r:id="rId6"/>
    <p:sldLayoutId id="2147489574" r:id="rId7"/>
    <p:sldLayoutId id="2147489575" r:id="rId8"/>
    <p:sldLayoutId id="2147489576" r:id="rId9"/>
    <p:sldLayoutId id="2147489577" r:id="rId10"/>
    <p:sldLayoutId id="2147489578" r:id="rId11"/>
    <p:sldLayoutId id="2147489579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hf hdr="0" ftr="0" dt="0"/>
  <p:txStyles>
    <p:titleStyle>
      <a:lvl1pPr algn="ctr" defTabSz="1124677" rtl="0" eaLnBrk="1" latinLnBrk="0" hangingPunct="1">
        <a:spcBef>
          <a:spcPct val="0"/>
        </a:spcBef>
        <a:buNone/>
        <a:defRPr sz="52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1753" indent="-421753" algn="l" defTabSz="1124677" rtl="0" eaLnBrk="1" latinLnBrk="0" hangingPunct="1">
        <a:spcBef>
          <a:spcPct val="20000"/>
        </a:spcBef>
        <a:buFont typeface="Arial" pitchFamily="34" charset="0"/>
        <a:buChar char="•"/>
        <a:defRPr sz="3939" kern="1200">
          <a:solidFill>
            <a:schemeClr val="tx1"/>
          </a:solidFill>
          <a:latin typeface="+mn-lt"/>
          <a:ea typeface="+mn-ea"/>
          <a:cs typeface="+mn-cs"/>
        </a:defRPr>
      </a:lvl1pPr>
      <a:lvl2pPr marL="913799" indent="-351460" algn="l" defTabSz="1124677" rtl="0" eaLnBrk="1" latinLnBrk="0" hangingPunct="1">
        <a:spcBef>
          <a:spcPct val="20000"/>
        </a:spcBef>
        <a:buFont typeface="Arial" pitchFamily="34" charset="0"/>
        <a:buChar char="–"/>
        <a:defRPr sz="3446" kern="1200">
          <a:solidFill>
            <a:schemeClr val="tx1"/>
          </a:solidFill>
          <a:latin typeface="+mn-lt"/>
          <a:ea typeface="+mn-ea"/>
          <a:cs typeface="+mn-cs"/>
        </a:defRPr>
      </a:lvl2pPr>
      <a:lvl3pPr marL="1405844" indent="-281166" algn="l" defTabSz="1124677" rtl="0" eaLnBrk="1" latinLnBrk="0" hangingPunct="1">
        <a:spcBef>
          <a:spcPct val="20000"/>
        </a:spcBef>
        <a:buFont typeface="Arial" pitchFamily="34" charset="0"/>
        <a:buChar char="•"/>
        <a:defRPr sz="2831" kern="1200">
          <a:solidFill>
            <a:schemeClr val="tx1"/>
          </a:solidFill>
          <a:latin typeface="+mn-lt"/>
          <a:ea typeface="+mn-ea"/>
          <a:cs typeface="+mn-cs"/>
        </a:defRPr>
      </a:lvl3pPr>
      <a:lvl4pPr marL="1968181" indent="-281166" algn="l" defTabSz="1124677" rtl="0" eaLnBrk="1" latinLnBrk="0" hangingPunct="1">
        <a:spcBef>
          <a:spcPct val="20000"/>
        </a:spcBef>
        <a:buFont typeface="Arial" pitchFamily="34" charset="0"/>
        <a:buChar char="–"/>
        <a:defRPr sz="2462" kern="1200">
          <a:solidFill>
            <a:schemeClr val="tx1"/>
          </a:solidFill>
          <a:latin typeface="+mn-lt"/>
          <a:ea typeface="+mn-ea"/>
          <a:cs typeface="+mn-cs"/>
        </a:defRPr>
      </a:lvl4pPr>
      <a:lvl5pPr marL="2530521" indent="-281166" algn="l" defTabSz="1124677" rtl="0" eaLnBrk="1" latinLnBrk="0" hangingPunct="1">
        <a:spcBef>
          <a:spcPct val="20000"/>
        </a:spcBef>
        <a:buFont typeface="Arial" pitchFamily="34" charset="0"/>
        <a:buChar char="»"/>
        <a:defRPr sz="2462" kern="1200">
          <a:solidFill>
            <a:schemeClr val="tx1"/>
          </a:solidFill>
          <a:latin typeface="+mn-lt"/>
          <a:ea typeface="+mn-ea"/>
          <a:cs typeface="+mn-cs"/>
        </a:defRPr>
      </a:lvl5pPr>
      <a:lvl6pPr marL="3092858" indent="-281166" algn="l" defTabSz="1124677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5195" indent="-281166" algn="l" defTabSz="1124677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17533" indent="-281166" algn="l" defTabSz="1124677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79872" indent="-281166" algn="l" defTabSz="1124677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24677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339" algn="l" defTabSz="1124677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4677" algn="l" defTabSz="1124677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7013" algn="l" defTabSz="1124677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49352" algn="l" defTabSz="1124677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1689" algn="l" defTabSz="1124677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4028" algn="l" defTabSz="1124677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6364" algn="l" defTabSz="1124677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498703" algn="l" defTabSz="1124677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9F9EF50-B2C7-456F-93A9-D035B04E2A7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1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35008FA-FAAE-41A9-88BE-EEB7A773F3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394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82" r:id="rId1"/>
    <p:sldLayoutId id="2147489583" r:id="rId2"/>
    <p:sldLayoutId id="2147489584" r:id="rId3"/>
    <p:sldLayoutId id="2147489585" r:id="rId4"/>
    <p:sldLayoutId id="2147489586" r:id="rId5"/>
    <p:sldLayoutId id="2147489587" r:id="rId6"/>
    <p:sldLayoutId id="2147489588" r:id="rId7"/>
    <p:sldLayoutId id="2147489589" r:id="rId8"/>
    <p:sldLayoutId id="2147489590" r:id="rId9"/>
    <p:sldLayoutId id="2147489591" r:id="rId10"/>
    <p:sldLayoutId id="2147489592" r:id="rId11"/>
    <p:sldLayoutId id="2147489593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A02F2-2919-48EC-B796-17CE0A7CE5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35008FA-FAAE-41A9-88BE-EEB7A773F3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452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85" r:id="rId1"/>
    <p:sldLayoutId id="2147489686" r:id="rId2"/>
    <p:sldLayoutId id="2147489687" r:id="rId3"/>
    <p:sldLayoutId id="2147489688" r:id="rId4"/>
    <p:sldLayoutId id="2147489689" r:id="rId5"/>
    <p:sldLayoutId id="2147489690" r:id="rId6"/>
    <p:sldLayoutId id="2147489691" r:id="rId7"/>
    <p:sldLayoutId id="2147489692" r:id="rId8"/>
    <p:sldLayoutId id="2147489693" r:id="rId9"/>
    <p:sldLayoutId id="2147489694" r:id="rId10"/>
    <p:sldLayoutId id="2147489695" r:id="rId11"/>
    <p:sldLayoutId id="2147489696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26" tIns="45713" rIns="91426" bIns="45713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26" tIns="45713" rIns="91426" bIns="4571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08"/>
            <a:ext cx="2844800" cy="365125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A02F2-2919-48EC-B796-17CE0A7CE5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08"/>
            <a:ext cx="3860800" cy="365125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08"/>
            <a:ext cx="2844800" cy="365125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35008FA-FAAE-41A9-88BE-EEB7A773F3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5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98" r:id="rId1"/>
    <p:sldLayoutId id="2147489699" r:id="rId2"/>
    <p:sldLayoutId id="2147489700" r:id="rId3"/>
    <p:sldLayoutId id="2147489701" r:id="rId4"/>
    <p:sldLayoutId id="2147489702" r:id="rId5"/>
    <p:sldLayoutId id="2147489703" r:id="rId6"/>
    <p:sldLayoutId id="2147489704" r:id="rId7"/>
    <p:sldLayoutId id="2147489705" r:id="rId8"/>
    <p:sldLayoutId id="2147489706" r:id="rId9"/>
    <p:sldLayoutId id="2147489707" r:id="rId10"/>
    <p:sldLayoutId id="2147489708" r:id="rId11"/>
    <p:sldLayoutId id="2147489709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defTabSz="121896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7" indent="-457107" algn="l" defTabSz="121896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06" indent="-380925" algn="l" defTabSz="121896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7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6" algn="l" defTabSz="121896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4" indent="-304736" algn="l" defTabSz="121896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8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610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8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5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5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60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7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8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2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7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A02F2-2919-48EC-B796-17CE0A7CE5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6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35008FA-FAAE-41A9-88BE-EEB7A773F3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05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711" r:id="rId1"/>
    <p:sldLayoutId id="2147489712" r:id="rId2"/>
    <p:sldLayoutId id="2147489713" r:id="rId3"/>
    <p:sldLayoutId id="2147489714" r:id="rId4"/>
    <p:sldLayoutId id="2147489715" r:id="rId5"/>
    <p:sldLayoutId id="2147489716" r:id="rId6"/>
    <p:sldLayoutId id="2147489717" r:id="rId7"/>
    <p:sldLayoutId id="2147489718" r:id="rId8"/>
    <p:sldLayoutId id="2147489719" r:id="rId9"/>
    <p:sldLayoutId id="2147489720" r:id="rId10"/>
    <p:sldLayoutId id="2147489721" r:id="rId11"/>
    <p:sldLayoutId id="2147489722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E72EF3B-D1F4-4E92-804F-B358FF8CA935}" type="datetime1">
              <a:rPr lang="ru-RU" smtClean="0">
                <a:solidFill>
                  <a:srgbClr val="D6ECFF">
                    <a:shade val="50000"/>
                  </a:srgbClr>
                </a:solidFill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19.04.2024</a:t>
            </a:fld>
            <a:endParaRPr lang="ru-RU">
              <a:solidFill>
                <a:srgbClr val="D6ECFF">
                  <a:shade val="50000"/>
                </a:srgbClr>
              </a:solidFill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1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D6ECFF">
                  <a:shade val="50000"/>
                </a:srgbClr>
              </a:solidFill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5FE13CD-9DD7-426B-9193-8D0C38B29AAD}" type="slidenum">
              <a:rPr lang="ru-RU" smtClean="0">
                <a:solidFill>
                  <a:srgbClr val="D6ECFF">
                    <a:shade val="50000"/>
                  </a:srgbClr>
                </a:solidFill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srgbClr val="D6ECFF">
                  <a:shade val="50000"/>
                </a:srgb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645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724" r:id="rId1"/>
    <p:sldLayoutId id="2147489725" r:id="rId2"/>
    <p:sldLayoutId id="2147489726" r:id="rId3"/>
    <p:sldLayoutId id="2147489727" r:id="rId4"/>
    <p:sldLayoutId id="2147489728" r:id="rId5"/>
    <p:sldLayoutId id="2147489729" r:id="rId6"/>
    <p:sldLayoutId id="2147489730" r:id="rId7"/>
    <p:sldLayoutId id="2147489731" r:id="rId8"/>
    <p:sldLayoutId id="2147489732" r:id="rId9"/>
    <p:sldLayoutId id="2147489733" r:id="rId10"/>
    <p:sldLayoutId id="2147489734" r:id="rId11"/>
    <p:sldLayoutId id="2147489735" r:id="rId12"/>
    <p:sldLayoutId id="2147489736" r:id="rId13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1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fld id="{CE72EF3B-D1F4-4E92-804F-B358FF8CA935}" type="datetime1">
              <a:rPr lang="ru-RU" smtClean="0">
                <a:solidFill>
                  <a:srgbClr val="D6ECFF">
                    <a:shade val="50000"/>
                  </a:srgbClr>
                </a:solidFill>
                <a:cs typeface="Arial" pitchFamily="34" charset="0"/>
              </a:rPr>
              <a:pPr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t>19.04.2024</a:t>
            </a:fld>
            <a:endParaRPr lang="ru-RU">
              <a:solidFill>
                <a:srgbClr val="D6ECFF">
                  <a:shade val="50000"/>
                </a:srgbClr>
              </a:solidFill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1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D6ECFF">
                  <a:shade val="50000"/>
                </a:srgbClr>
              </a:solidFill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1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fld id="{15FE13CD-9DD7-426B-9193-8D0C38B29AAD}" type="slidenum">
              <a:rPr lang="ru-RU" smtClean="0">
                <a:solidFill>
                  <a:srgbClr val="D6ECFF">
                    <a:shade val="50000"/>
                  </a:srgbClr>
                </a:solidFill>
                <a:cs typeface="Arial" pitchFamily="34" charset="0"/>
              </a:rPr>
              <a:pPr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srgbClr val="D6ECFF">
                  <a:shade val="50000"/>
                </a:srgb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199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738" r:id="rId1"/>
    <p:sldLayoutId id="2147489739" r:id="rId2"/>
    <p:sldLayoutId id="2147489740" r:id="rId3"/>
    <p:sldLayoutId id="2147489741" r:id="rId4"/>
    <p:sldLayoutId id="2147489742" r:id="rId5"/>
    <p:sldLayoutId id="2147489743" r:id="rId6"/>
    <p:sldLayoutId id="2147489744" r:id="rId7"/>
    <p:sldLayoutId id="2147489745" r:id="rId8"/>
    <p:sldLayoutId id="2147489746" r:id="rId9"/>
    <p:sldLayoutId id="2147489747" r:id="rId10"/>
    <p:sldLayoutId id="2147489748" r:id="rId11"/>
    <p:sldLayoutId id="2147489749" r:id="rId12"/>
    <p:sldLayoutId id="2147489750" r:id="rId13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hf hd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gif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jpeg"/><Relationship Id="rId10" Type="http://schemas.openxmlformats.org/officeDocument/2006/relationships/image" Target="../media/image61.jpe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4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1.png"/><Relationship Id="rId2" Type="http://schemas.openxmlformats.org/officeDocument/2006/relationships/image" Target="../media/image75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0.gif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4.png"/><Relationship Id="rId5" Type="http://schemas.openxmlformats.org/officeDocument/2006/relationships/image" Target="../media/image4.png"/><Relationship Id="rId4" Type="http://schemas.openxmlformats.org/officeDocument/2006/relationships/image" Target="../media/image9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40.gif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89.png"/><Relationship Id="rId4" Type="http://schemas.openxmlformats.org/officeDocument/2006/relationships/image" Target="../media/image10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13.jpeg"/><Relationship Id="rId5" Type="http://schemas.openxmlformats.org/officeDocument/2006/relationships/image" Target="../media/image112.jpg"/><Relationship Id="rId4" Type="http://schemas.openxmlformats.org/officeDocument/2006/relationships/image" Target="../media/image111.jpeg"/><Relationship Id="rId9" Type="http://schemas.openxmlformats.org/officeDocument/2006/relationships/image" Target="../media/image40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G"/><Relationship Id="rId5" Type="http://schemas.openxmlformats.org/officeDocument/2006/relationships/image" Target="../media/image4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pn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.jpeg"/><Relationship Id="rId5" Type="http://schemas.openxmlformats.org/officeDocument/2006/relationships/image" Target="../media/image4.png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34.png"/><Relationship Id="rId18" Type="http://schemas.microsoft.com/office/2007/relationships/hdphoto" Target="../media/hdphoto4.wdp"/><Relationship Id="rId3" Type="http://schemas.openxmlformats.org/officeDocument/2006/relationships/image" Target="../media/image25.png"/><Relationship Id="rId21" Type="http://schemas.openxmlformats.org/officeDocument/2006/relationships/image" Target="../media/image38.png"/><Relationship Id="rId7" Type="http://schemas.openxmlformats.org/officeDocument/2006/relationships/image" Target="../media/image28.gif"/><Relationship Id="rId12" Type="http://schemas.openxmlformats.org/officeDocument/2006/relationships/image" Target="../media/image33.tiff"/><Relationship Id="rId17" Type="http://schemas.openxmlformats.org/officeDocument/2006/relationships/image" Target="../media/image36.png"/><Relationship Id="rId25" Type="http://schemas.openxmlformats.org/officeDocument/2006/relationships/image" Target="../media/image40.gif"/><Relationship Id="rId2" Type="http://schemas.openxmlformats.org/officeDocument/2006/relationships/image" Target="../media/image24.jpeg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microsoft.com/office/2007/relationships/hdphoto" Target="../media/hdphoto7.wdp"/><Relationship Id="rId5" Type="http://schemas.microsoft.com/office/2007/relationships/hdphoto" Target="../media/hdphoto1.wdp"/><Relationship Id="rId15" Type="http://schemas.openxmlformats.org/officeDocument/2006/relationships/image" Target="../media/image35.png"/><Relationship Id="rId23" Type="http://schemas.openxmlformats.org/officeDocument/2006/relationships/image" Target="../media/image39.png"/><Relationship Id="rId10" Type="http://schemas.openxmlformats.org/officeDocument/2006/relationships/image" Target="../media/image31.gif"/><Relationship Id="rId19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30.gif"/><Relationship Id="rId14" Type="http://schemas.microsoft.com/office/2007/relationships/hdphoto" Target="../media/hdphoto2.wdp"/><Relationship Id="rId22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7408" y="332659"/>
            <a:ext cx="9900592" cy="954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5" tIns="45718" rIns="91435" bIns="45718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Совещание руководителей базовых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организаций государств – участников СНГ</a:t>
            </a:r>
            <a:endParaRPr lang="ru-RU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423592" y="1196753"/>
            <a:ext cx="8073634" cy="1588"/>
          </a:xfrm>
          <a:prstGeom prst="line">
            <a:avLst/>
          </a:prstGeom>
          <a:noFill/>
          <a:ln w="12700" cap="flat" cmpd="sng" algn="ctr">
            <a:solidFill>
              <a:srgbClr val="FFFF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071664" y="2078459"/>
            <a:ext cx="7992888" cy="156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pitchFamily="34" charset="0"/>
              </a:rPr>
              <a:t>«Роль и место Совета командующих</a:t>
            </a:r>
          </a:p>
          <a:p>
            <a:pPr algn="ctr"/>
            <a:r>
              <a:rPr lang="ru-RU" sz="24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pitchFamily="34" charset="0"/>
              </a:rPr>
              <a:t>Пограничными войсками в подготовке кадров</a:t>
            </a:r>
          </a:p>
          <a:p>
            <a:pPr algn="ctr"/>
            <a:r>
              <a:rPr lang="ru-RU" sz="24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pitchFamily="34" charset="0"/>
              </a:rPr>
              <a:t>в сфере обеспечения пограничной безопасности государств – участников СНГ»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89500" y="5949281"/>
            <a:ext cx="3429024" cy="64632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25 апреля 2024 года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г. Минск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20136" y="4117465"/>
            <a:ext cx="4218360" cy="170815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ctr" defTabSz="914352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2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pitchFamily="34" charset="0"/>
              </a:rPr>
              <a:t>Выступление</a:t>
            </a:r>
            <a:endParaRPr lang="ru-RU" sz="20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  <a:p>
            <a:pPr algn="ctr" defTabSz="91435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pitchFamily="34" charset="0"/>
              </a:rPr>
              <a:t>Заместителя Председателя</a:t>
            </a:r>
          </a:p>
          <a:p>
            <a:pPr algn="ctr" defTabSz="91435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pitchFamily="34" charset="0"/>
              </a:rPr>
              <a:t>Координационной службы СКПВ</a:t>
            </a:r>
          </a:p>
          <a:p>
            <a:pPr algn="ctr" defTabSz="91435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pitchFamily="34" charset="0"/>
              </a:rPr>
              <a:t>генерал-майора </a:t>
            </a:r>
            <a:r>
              <a:rPr lang="ru-RU" sz="2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pitchFamily="34" charset="0"/>
              </a:rPr>
              <a:t>МОИСЕЕНКО</a:t>
            </a:r>
          </a:p>
          <a:p>
            <a:pPr algn="ctr" defTabSz="91435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pitchFamily="34" charset="0"/>
              </a:rPr>
              <a:t>Владимира Григорьевича</a:t>
            </a:r>
          </a:p>
        </p:txBody>
      </p:sp>
      <p:pic>
        <p:nvPicPr>
          <p:cNvPr id="8" name="Picture 2" descr="Логотип СКПВ март 2022">
            <a:extLst>
              <a:ext uri="{FF2B5EF4-FFF2-40B4-BE49-F238E27FC236}">
                <a16:creationId xmlns:a16="http://schemas.microsoft.com/office/drawing/2014/main" id="{273334CA-75EF-E2D0-DA53-A10EC8555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98" y="3126774"/>
            <a:ext cx="3390939" cy="343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2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658639" y="40812"/>
            <a:ext cx="11289792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baseline="-2000" dirty="0">
                <a:solidFill>
                  <a:srgbClr val="FFFF00"/>
                </a:solidFill>
                <a:ea typeface="Times New Roman" panose="02020603050405020304" pitchFamily="18" charset="0"/>
                <a:cs typeface="Arial" pitchFamily="34" charset="0"/>
              </a:rPr>
              <a:t>Координационный совет по науке и образованию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86" y="599522"/>
            <a:ext cx="2908365" cy="4111995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sp>
        <p:nvSpPr>
          <p:cNvPr id="7" name="Прямоугольник 6"/>
          <p:cNvSpPr/>
          <p:nvPr/>
        </p:nvSpPr>
        <p:spPr>
          <a:xfrm>
            <a:off x="127260" y="4797152"/>
            <a:ext cx="1182636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      В работе </a:t>
            </a:r>
            <a:r>
              <a:rPr lang="ru-RU" dirty="0" smtClean="0">
                <a:solidFill>
                  <a:schemeClr val="bg1"/>
                </a:solidFill>
              </a:rPr>
              <a:t>КСНО </a:t>
            </a:r>
            <a:r>
              <a:rPr lang="ru-RU" dirty="0">
                <a:solidFill>
                  <a:schemeClr val="bg1"/>
                </a:solidFill>
              </a:rPr>
              <a:t>принимают участие представители пограничных ведомств от Республики Армения, Республики Беларусь, Республики Казахстан, Кыргызской Республики, Российской Федерации, Республики Таджикистан, Республики Узбекистан и 7 образовательных учреждений (организаций) пограничного профиля: Институт пограничной службы Республики Беларусь; Пограничная академия КНБ Республики Казахстан; Центр повышения квалификации ГПС Кыргызской Республики; Калининградский и Курганский пограничные институты ФСБ России; Высший пограничный институт ГКНБ Республики </a:t>
            </a:r>
            <a:r>
              <a:rPr lang="ru-RU" dirty="0" smtClean="0">
                <a:solidFill>
                  <a:schemeClr val="bg1"/>
                </a:solidFill>
              </a:rPr>
              <a:t>Таджикистан и </a:t>
            </a:r>
            <a:r>
              <a:rPr lang="ru-RU" dirty="0">
                <a:solidFill>
                  <a:schemeClr val="bg1"/>
                </a:solidFill>
              </a:rPr>
              <a:t>базовая организация – Пограничная академия ФСБ </a:t>
            </a:r>
            <a:r>
              <a:rPr lang="ru-RU" dirty="0" smtClean="0">
                <a:solidFill>
                  <a:schemeClr val="bg1"/>
                </a:solidFill>
              </a:rPr>
              <a:t>России.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8" t="26661" r="9357" b="15607"/>
          <a:stretch/>
        </p:blipFill>
        <p:spPr>
          <a:xfrm>
            <a:off x="3071664" y="599522"/>
            <a:ext cx="8743211" cy="408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39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196.254.118.10\Public\АРХИВ ФОТОГРАФИЙ\2019\2019_10_16\img\2019_10_16_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0433" y="1052736"/>
            <a:ext cx="3977062" cy="2497752"/>
          </a:xfrm>
          <a:prstGeom prst="round2DiagRect">
            <a:avLst/>
          </a:prstGeom>
          <a:noFill/>
          <a:ln w="34925">
            <a:solidFill>
              <a:schemeClr val="bg2"/>
            </a:solidFill>
          </a:ln>
        </p:spPr>
      </p:pic>
      <p:pic>
        <p:nvPicPr>
          <p:cNvPr id="1028" name="Picture 4" descr="\\196.254.118.10\Public\АРХИВ ФОТОГРАФИЙ\2019\2019_10_16\img\2019_10_16_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542" y="971122"/>
            <a:ext cx="3977061" cy="2651374"/>
          </a:xfrm>
          <a:prstGeom prst="round2DiagRect">
            <a:avLst/>
          </a:prstGeom>
          <a:noFill/>
          <a:ln w="34925">
            <a:solidFill>
              <a:schemeClr val="bg2"/>
            </a:solidFill>
          </a:ln>
        </p:spPr>
      </p:pic>
      <p:pic>
        <p:nvPicPr>
          <p:cNvPr id="2" name="Picture 3" descr="G:\СКПВ 16.10.2019 (1)\¦б¦Ъ¦Я¦Т 16.10.2019\IMG_44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82325" y="1052736"/>
            <a:ext cx="3773012" cy="2497752"/>
          </a:xfrm>
          <a:prstGeom prst="round2DiagRect">
            <a:avLst/>
          </a:prstGeom>
          <a:noFill/>
          <a:ln w="34925">
            <a:solidFill>
              <a:schemeClr val="bg2"/>
            </a:solidFill>
          </a:ln>
        </p:spPr>
      </p:pic>
      <p:pic>
        <p:nvPicPr>
          <p:cNvPr id="3" name="Picture 4" descr="G:\СКПВ 16.10.2019 (1)\¦б¦Ъ¦Я¦Т 16.10.2019\IMG_4501.JPG"/>
          <p:cNvPicPr>
            <a:picLocks noChangeAspect="1" noChangeArrowheads="1"/>
          </p:cNvPicPr>
          <p:nvPr/>
        </p:nvPicPr>
        <p:blipFill rotWithShape="1">
          <a:blip r:embed="rId6" cstate="print"/>
          <a:srcRect r="3505"/>
          <a:stretch/>
        </p:blipFill>
        <p:spPr bwMode="auto">
          <a:xfrm>
            <a:off x="4210433" y="3700668"/>
            <a:ext cx="3970399" cy="2743061"/>
          </a:xfrm>
          <a:prstGeom prst="round2DiagRect">
            <a:avLst/>
          </a:prstGeom>
          <a:noFill/>
          <a:ln w="34925">
            <a:solidFill>
              <a:schemeClr val="bg2"/>
            </a:solidFill>
          </a:ln>
        </p:spPr>
      </p:pic>
      <p:pic>
        <p:nvPicPr>
          <p:cNvPr id="4" name="Picture 5" descr="G:\СКПВ 16.10.2019 (1)\¦б¦Ъ¦Я¦Т 16.10.2019\IMG_4434.JPG"/>
          <p:cNvPicPr>
            <a:picLocks noChangeAspect="1" noChangeArrowheads="1"/>
          </p:cNvPicPr>
          <p:nvPr/>
        </p:nvPicPr>
        <p:blipFill rotWithShape="1">
          <a:blip r:embed="rId7" cstate="print"/>
          <a:srcRect l="4511" r="3337"/>
          <a:stretch/>
        </p:blipFill>
        <p:spPr bwMode="auto">
          <a:xfrm flipH="1">
            <a:off x="8254009" y="3700668"/>
            <a:ext cx="3801328" cy="2743061"/>
          </a:xfrm>
          <a:prstGeom prst="round2DiagRect">
            <a:avLst/>
          </a:prstGeom>
          <a:noFill/>
          <a:ln w="34925">
            <a:solidFill>
              <a:schemeClr val="bg2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5"/>
          <a:stretch/>
        </p:blipFill>
        <p:spPr>
          <a:xfrm>
            <a:off x="147508" y="3700668"/>
            <a:ext cx="3932268" cy="2743062"/>
          </a:xfrm>
          <a:prstGeom prst="round2DiagRect">
            <a:avLst/>
          </a:prstGeom>
          <a:noFill/>
          <a:ln w="34925">
            <a:solidFill>
              <a:schemeClr val="bg2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CB8BA3-F0A3-C8F5-6319-3E3AE7FA1F89}"/>
              </a:ext>
            </a:extLst>
          </p:cNvPr>
          <p:cNvSpPr txBox="1"/>
          <p:nvPr/>
        </p:nvSpPr>
        <p:spPr>
          <a:xfrm>
            <a:off x="1271464" y="81713"/>
            <a:ext cx="10432576" cy="739229"/>
          </a:xfrm>
          <a:prstGeom prst="rect">
            <a:avLst/>
          </a:prstGeom>
          <a:solidFill>
            <a:srgbClr val="078707">
              <a:alpha val="86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48000" bIns="48000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ctr" defTabSz="1219170">
              <a:lnSpc>
                <a:spcPts val="2500"/>
              </a:lnSpc>
              <a:defRPr/>
            </a:pPr>
            <a:r>
              <a:rPr lang="ru-RU" sz="2400" b="1" dirty="0">
                <a:solidFill>
                  <a:srgbClr val="FFFF00"/>
                </a:solidFill>
                <a:latin typeface="+mj-lt"/>
              </a:rPr>
              <a:t>Координационный совет по науке и образованию (КСНО) –</a:t>
            </a:r>
          </a:p>
          <a:p>
            <a:pPr algn="ctr" defTabSz="1219170">
              <a:lnSpc>
                <a:spcPts val="2500"/>
              </a:lnSpc>
              <a:defRPr/>
            </a:pPr>
            <a:r>
              <a:rPr lang="ru-RU" sz="2400" b="1" dirty="0">
                <a:solidFill>
                  <a:srgbClr val="FFFF00"/>
                </a:solidFill>
                <a:latin typeface="+mj-lt"/>
              </a:rPr>
              <a:t>временный рабочий орган Совета командующих Пограничными войсками</a:t>
            </a:r>
          </a:p>
        </p:txBody>
      </p:sp>
      <p:pic>
        <p:nvPicPr>
          <p:cNvPr id="9" name="Picture 2" descr="C:\Documents and Settings\chistyakov\Мои документы\Мои рисунки\КС-СКПВ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2844" y="110843"/>
            <a:ext cx="633964" cy="782107"/>
          </a:xfrm>
          <a:prstGeom prst="rect">
            <a:avLst/>
          </a:prstGeom>
          <a:ln>
            <a:noFill/>
          </a:ln>
          <a:effectLst>
            <a:outerShdw blurRad="393700" dist="63500" dir="16680000" sx="117000" sy="117000" algn="t" rotWithShape="0">
              <a:sysClr val="windowText" lastClr="000000">
                <a:alpha val="4000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648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558" y="4009080"/>
            <a:ext cx="2880320" cy="2631940"/>
          </a:xfrm>
          <a:prstGeom prst="rect">
            <a:avLst/>
          </a:prstGeom>
        </p:spPr>
      </p:pic>
      <p:pic>
        <p:nvPicPr>
          <p:cNvPr id="1028" name="Picture 4" descr="\\196.254.118.10\Public\АРХИВ ФОТОГРАФИЙ\2019\2019_10_16\img\2019_10_16_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344" y="4060709"/>
            <a:ext cx="3977061" cy="2651374"/>
          </a:xfrm>
          <a:prstGeom prst="round2DiagRect">
            <a:avLst/>
          </a:prstGeom>
          <a:noFill/>
          <a:ln w="34925"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8221" t="12661" r="49030" b="31489"/>
          <a:stretch/>
        </p:blipFill>
        <p:spPr>
          <a:xfrm>
            <a:off x="8327058" y="3951694"/>
            <a:ext cx="3650362" cy="2673902"/>
          </a:xfrm>
          <a:prstGeom prst="round2DiagRect">
            <a:avLst/>
          </a:prstGeom>
          <a:noFill/>
          <a:ln w="34925"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80474" y="136952"/>
            <a:ext cx="1175392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b="1" dirty="0">
                <a:solidFill>
                  <a:srgbClr val="FFFF00"/>
                </a:solidFill>
                <a:latin typeface="+mn-lt"/>
                <a:ea typeface="Times New Roman" panose="02020603050405020304" pitchFamily="18" charset="0"/>
              </a:rPr>
              <a:t>Задачи решаемые КСНО:</a:t>
            </a:r>
            <a:endParaRPr lang="ru-RU" sz="1200" b="1" dirty="0">
              <a:solidFill>
                <a:srgbClr val="FFFF00"/>
              </a:solidFill>
              <a:latin typeface="+mn-lt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координация работы пограничных ведомств при осуществлении многостороннего сотрудничества в сфере научного обеспечения пограничной деятельности и подготовки кадров;</a:t>
            </a:r>
            <a:endParaRPr lang="ru-RU" sz="1050" dirty="0">
              <a:solidFill>
                <a:schemeClr val="bg1"/>
              </a:solidFill>
              <a:latin typeface="+mn-lt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формирование единого подхода пограничных ведомств к организации проведения научных исследований в пограничной сфере и подготовки кадров;</a:t>
            </a:r>
            <a:endParaRPr lang="ru-RU" sz="1050" dirty="0">
              <a:solidFill>
                <a:schemeClr val="bg1"/>
              </a:solidFill>
              <a:latin typeface="+mn-lt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     обеспечение выполнения решений СКПВ по развитию приоритетных направлений сотрудничества по вопросам, относящимся к компетенции Координационного совета;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     содействие развитию сотрудничества в вопросах подготовки научно-педагогических кадров;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      повышение научной квалификации специалистов пограничных ведомств и профессорско-преподавательского состава образовательных учреждений;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      а также разработка предложений по формированию перспективных тем совместных научно-исследовательских работ и квалификационных требований, к минимуму содержания образовательной программы и уровню подготовленности выпускников образовательных учреждений</a:t>
            </a:r>
            <a:endParaRPr lang="ru-RU" sz="1050" dirty="0">
              <a:solidFill>
                <a:schemeClr val="bg1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28113" y="6040820"/>
            <a:ext cx="18912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Секретарь </a:t>
            </a:r>
            <a:r>
              <a:rPr lang="ru-RU" sz="16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КСНО</a:t>
            </a:r>
            <a:endParaRPr lang="ru-RU" sz="1600" b="1" i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6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ЗАИЧЕНКО </a:t>
            </a:r>
            <a:r>
              <a:rPr lang="ru-RU" sz="16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В.А.</a:t>
            </a:r>
            <a:endParaRPr lang="ru-RU" sz="1600" b="1" i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410502" y="6040821"/>
            <a:ext cx="35837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Заместитель Председателя КСНО</a:t>
            </a:r>
            <a:endParaRPr lang="ru-RU" sz="1600" b="1" i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6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АЛТЫНБЕКОВ Р.М.</a:t>
            </a:r>
            <a:endParaRPr lang="ru-RU" sz="1600" b="1" i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5236" y="6067953"/>
            <a:ext cx="24092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Председатель КСНО</a:t>
            </a:r>
            <a:endParaRPr lang="ru-RU" sz="1600" b="1" i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6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ГЕЛЬМАНОВ Р.Р.</a:t>
            </a:r>
            <a:endParaRPr lang="ru-RU" sz="1600" b="1" i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30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6592" t="10911" r="2198"/>
          <a:stretch/>
        </p:blipFill>
        <p:spPr>
          <a:xfrm>
            <a:off x="3287688" y="931639"/>
            <a:ext cx="5976664" cy="3361457"/>
          </a:xfrm>
          <a:prstGeom prst="rect">
            <a:avLst/>
          </a:prstGeom>
          <a:ln>
            <a:solidFill>
              <a:srgbClr val="38334B"/>
            </a:solidFill>
          </a:ln>
        </p:spPr>
      </p:pic>
      <p:grpSp>
        <p:nvGrpSpPr>
          <p:cNvPr id="6" name="Группа 5"/>
          <p:cNvGrpSpPr/>
          <p:nvPr/>
        </p:nvGrpSpPr>
        <p:grpSpPr>
          <a:xfrm>
            <a:off x="432182" y="2924944"/>
            <a:ext cx="4943738" cy="3226461"/>
            <a:chOff x="289840" y="680687"/>
            <a:chExt cx="4346481" cy="3528731"/>
          </a:xfrm>
          <a:scene3d>
            <a:camera prst="perspectiveHeroicExtremeRightFacing"/>
            <a:lightRig rig="threePt" dir="t"/>
          </a:scene3d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6" t="11161" r="11485" b="5185"/>
            <a:stretch/>
          </p:blipFill>
          <p:spPr bwMode="auto">
            <a:xfrm>
              <a:off x="289841" y="1199479"/>
              <a:ext cx="4346480" cy="3009939"/>
            </a:xfrm>
            <a:prstGeom prst="rect">
              <a:avLst/>
            </a:prstGeom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89840" y="680687"/>
              <a:ext cx="4346481" cy="404714"/>
            </a:xfrm>
            <a:prstGeom prst="rect">
              <a:avLst/>
            </a:prstGeom>
            <a:solidFill>
              <a:schemeClr val="lt1">
                <a:alpha val="91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tIns="48000" bIns="48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9pPr>
            </a:lstStyle>
            <a:p>
              <a:pPr marL="0" indent="0" algn="ctr" defTabSz="1219170">
                <a:spcBef>
                  <a:spcPts val="0"/>
                </a:spcBef>
                <a:buNone/>
                <a:defRPr/>
              </a:pPr>
              <a:r>
                <a:rPr lang="ru-RU" sz="2000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Перспективный план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744072" y="2987824"/>
            <a:ext cx="5112568" cy="3249488"/>
            <a:chOff x="3834966" y="1844226"/>
            <a:chExt cx="4346481" cy="3523621"/>
          </a:xfrm>
          <a:scene3d>
            <a:camera prst="perspectiveHeroicExtremeLeftFacing"/>
            <a:lightRig rig="threePt" dir="t"/>
          </a:scene3d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22" t="11256" r="11486" b="5524"/>
            <a:stretch/>
          </p:blipFill>
          <p:spPr bwMode="auto">
            <a:xfrm>
              <a:off x="3834967" y="2357908"/>
              <a:ext cx="4346480" cy="300993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3834966" y="1844226"/>
              <a:ext cx="4346481" cy="404714"/>
            </a:xfrm>
            <a:prstGeom prst="rect">
              <a:avLst/>
            </a:prstGeom>
            <a:solidFill>
              <a:schemeClr val="lt1">
                <a:alpha val="91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tIns="48000" bIns="48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9pPr>
            </a:lstStyle>
            <a:p>
              <a:pPr marL="0" indent="0" algn="ctr" defTabSz="1219170">
                <a:spcBef>
                  <a:spcPts val="0"/>
                </a:spcBef>
                <a:buNone/>
                <a:defRPr/>
              </a:pPr>
              <a:r>
                <a:rPr lang="ru-RU" sz="2000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План работы КСНО</a:t>
              </a:r>
            </a:p>
          </p:txBody>
        </p:sp>
      </p:grpSp>
      <p:sp>
        <p:nvSpPr>
          <p:cNvPr id="15" name="Стрелка вверх 14"/>
          <p:cNvSpPr/>
          <p:nvPr/>
        </p:nvSpPr>
        <p:spPr>
          <a:xfrm>
            <a:off x="3517919" y="3703423"/>
            <a:ext cx="5156161" cy="2143854"/>
          </a:xfrm>
          <a:prstGeom prst="upArrow">
            <a:avLst>
              <a:gd name="adj1" fmla="val 39449"/>
              <a:gd name="adj2" fmla="val 52161"/>
            </a:avLst>
          </a:prstGeom>
          <a:gradFill flip="none" rotWithShape="1">
            <a:gsLst>
              <a:gs pos="100000">
                <a:srgbClr val="F2E2E2">
                  <a:alpha val="0"/>
                </a:srgbClr>
              </a:gs>
              <a:gs pos="18000">
                <a:srgbClr val="FFC000"/>
              </a:gs>
            </a:gsLst>
            <a:lin ang="5400000" scaled="0"/>
            <a:tileRect/>
          </a:gradFill>
          <a:ln>
            <a:noFill/>
          </a:ln>
          <a:effectLst>
            <a:outerShdw blurRad="2032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CB8BA3-F0A3-C8F5-6319-3E3AE7FA1F89}"/>
              </a:ext>
            </a:extLst>
          </p:cNvPr>
          <p:cNvSpPr txBox="1"/>
          <p:nvPr/>
        </p:nvSpPr>
        <p:spPr>
          <a:xfrm>
            <a:off x="1280048" y="116200"/>
            <a:ext cx="10576592" cy="738139"/>
          </a:xfrm>
          <a:prstGeom prst="rect">
            <a:avLst/>
          </a:prstGeom>
          <a:solidFill>
            <a:srgbClr val="078707">
              <a:alpha val="86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48000" bIns="48000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ctr" defTabSz="1219170">
              <a:lnSpc>
                <a:spcPts val="2500"/>
              </a:lnSpc>
              <a:defRPr/>
            </a:pPr>
            <a:r>
              <a:rPr lang="ru-RU" sz="2400" b="1" dirty="0">
                <a:solidFill>
                  <a:srgbClr val="FFFF00"/>
                </a:solidFill>
                <a:latin typeface="+mj-lt"/>
              </a:rPr>
              <a:t>Планирование </a:t>
            </a:r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образовательной </a:t>
            </a:r>
            <a:r>
              <a:rPr lang="ru-RU" sz="2400" b="1" dirty="0">
                <a:solidFill>
                  <a:srgbClr val="FFFF00"/>
                </a:solidFill>
                <a:latin typeface="+mj-lt"/>
              </a:rPr>
              <a:t>и научно-исследовательской деятельности</a:t>
            </a:r>
          </a:p>
          <a:p>
            <a:pPr algn="ctr" defTabSz="1219170">
              <a:lnSpc>
                <a:spcPts val="2500"/>
              </a:lnSpc>
              <a:defRPr/>
            </a:pPr>
            <a:r>
              <a:rPr lang="ru-RU" sz="2400" b="1" dirty="0">
                <a:solidFill>
                  <a:srgbClr val="FFFF00"/>
                </a:solidFill>
                <a:latin typeface="+mj-lt"/>
              </a:rPr>
              <a:t>в рамках </a:t>
            </a:r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Координационного </a:t>
            </a:r>
            <a:r>
              <a:rPr lang="ru-RU" sz="2400" b="1" dirty="0">
                <a:solidFill>
                  <a:srgbClr val="FFFF00"/>
                </a:solidFill>
                <a:latin typeface="+mj-lt"/>
              </a:rPr>
              <a:t>совета по науке и </a:t>
            </a:r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образованию</a:t>
            </a:r>
            <a:endParaRPr lang="ru-RU" sz="24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7" name="Picture 2" descr="C:\Documents and Settings\chistyakov\Мои документы\Мои рисунки\КС-СКПВ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3352" y="116200"/>
            <a:ext cx="633964" cy="782107"/>
          </a:xfrm>
          <a:prstGeom prst="rect">
            <a:avLst/>
          </a:prstGeom>
          <a:ln>
            <a:noFill/>
          </a:ln>
          <a:effectLst>
            <a:outerShdw blurRad="393700" dist="63500" dir="16680000" sx="117000" sy="117000" algn="t" rotWithShape="0">
              <a:sysClr val="windowText" lastClr="000000">
                <a:alpha val="4000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084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847 0.00648 L 0.02461 0.0064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54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7"/>
          <p:cNvSpPr>
            <a:spLocks noChangeArrowheads="1"/>
          </p:cNvSpPr>
          <p:nvPr/>
        </p:nvSpPr>
        <p:spPr bwMode="gray">
          <a:xfrm>
            <a:off x="191344" y="1048617"/>
            <a:ext cx="4532853" cy="747664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10" dirty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Всего выполнено </a:t>
            </a:r>
            <a:r>
              <a:rPr lang="ru-RU" sz="2400" b="1" kern="1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25 НИР</a:t>
            </a:r>
            <a:endParaRPr lang="ru-RU" sz="2400" b="1" kern="1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/>
          <a:srcRect l="2012" r="4379"/>
          <a:stretch/>
        </p:blipFill>
        <p:spPr>
          <a:xfrm>
            <a:off x="8828653" y="4327752"/>
            <a:ext cx="1587827" cy="239767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74758" y="4327752"/>
            <a:ext cx="1694270" cy="237113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328" y="4349817"/>
            <a:ext cx="1706697" cy="237635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 cstate="print"/>
          <a:srcRect r="2185"/>
          <a:stretch/>
        </p:blipFill>
        <p:spPr>
          <a:xfrm>
            <a:off x="5375920" y="4339789"/>
            <a:ext cx="1706939" cy="238343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7" cstate="print"/>
          <a:srcRect r="1944"/>
          <a:stretch/>
        </p:blipFill>
        <p:spPr>
          <a:xfrm>
            <a:off x="3604822" y="4339789"/>
            <a:ext cx="1699090" cy="23834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 cstate="print"/>
          <a:srcRect r="2965"/>
          <a:stretch/>
        </p:blipFill>
        <p:spPr>
          <a:xfrm>
            <a:off x="1847528" y="4339790"/>
            <a:ext cx="1675938" cy="238946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9" cstate="print"/>
          <a:srcRect l="4044"/>
          <a:stretch/>
        </p:blipFill>
        <p:spPr>
          <a:xfrm>
            <a:off x="7140234" y="4327753"/>
            <a:ext cx="1620062" cy="2407502"/>
          </a:xfrm>
          <a:prstGeom prst="rect">
            <a:avLst/>
          </a:prstGeom>
        </p:spPr>
      </p:pic>
      <p:sp>
        <p:nvSpPr>
          <p:cNvPr id="28" name="Rectangle 1">
            <a:extLst>
              <a:ext uri="{FF2B5EF4-FFF2-40B4-BE49-F238E27FC236}">
                <a16:creationId xmlns:a16="http://schemas.microsoft.com/office/drawing/2014/main" id="{69300F55-2F1C-4A30-9F47-737C91DB6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452"/>
            <a:ext cx="12192000" cy="908050"/>
          </a:xfrm>
          <a:prstGeom prst="roundRect">
            <a:avLst/>
          </a:prstGeom>
          <a:noFill/>
        </p:spPr>
        <p:txBody>
          <a:bodyPr vert="horz" wrap="square" lIns="91440" tIns="0" rIns="91440" bIns="0" rtlCol="0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ts val="0"/>
              </a:spcBef>
            </a:pPr>
            <a:r>
              <a:rPr lang="ru-RU" sz="4000" b="1" baseline="-2000" dirty="0">
                <a:solidFill>
                  <a:srgbClr val="FFFF00"/>
                </a:solidFill>
                <a:ea typeface="Times New Roman" panose="02020603050405020304" pitchFamily="18" charset="0"/>
                <a:cs typeface="Arial" pitchFamily="34" charset="0"/>
              </a:rPr>
              <a:t>Совместные научно-исследовательские </a:t>
            </a:r>
            <a:r>
              <a:rPr lang="ru-RU" sz="4000" b="1" baseline="-2000" dirty="0" smtClean="0">
                <a:solidFill>
                  <a:srgbClr val="FFFF00"/>
                </a:solidFill>
                <a:ea typeface="Times New Roman" panose="02020603050405020304" pitchFamily="18" charset="0"/>
                <a:cs typeface="Arial" pitchFamily="34" charset="0"/>
              </a:rPr>
              <a:t>работы,</a:t>
            </a:r>
          </a:p>
          <a:p>
            <a:pPr algn="ctr">
              <a:spcBef>
                <a:spcPts val="0"/>
              </a:spcBef>
            </a:pPr>
            <a:r>
              <a:rPr lang="ru-RU" sz="4000" b="1" baseline="-2000" dirty="0" smtClean="0">
                <a:solidFill>
                  <a:srgbClr val="FFFF00"/>
                </a:solidFill>
                <a:ea typeface="Times New Roman" panose="02020603050405020304" pitchFamily="18" charset="0"/>
                <a:cs typeface="Arial" pitchFamily="34" charset="0"/>
              </a:rPr>
              <a:t>научные и учебно-методические </a:t>
            </a:r>
            <a:r>
              <a:rPr lang="ru-RU" sz="4000" b="1" baseline="-2000" dirty="0">
                <a:solidFill>
                  <a:srgbClr val="FFFF00"/>
                </a:solidFill>
                <a:ea typeface="Times New Roman" panose="02020603050405020304" pitchFamily="18" charset="0"/>
                <a:cs typeface="Arial" pitchFamily="34" charset="0"/>
              </a:rPr>
              <a:t>издания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 cstate="print"/>
          <a:srcRect l="4348"/>
          <a:stretch/>
        </p:blipFill>
        <p:spPr>
          <a:xfrm rot="10800000" flipH="1" flipV="1">
            <a:off x="7176120" y="4329404"/>
            <a:ext cx="1584176" cy="23694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28" y="1953104"/>
            <a:ext cx="1706697" cy="235927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47529" y="1961256"/>
            <a:ext cx="1675938" cy="230445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375920" y="1904685"/>
            <a:ext cx="1706939" cy="239570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474758" y="1904685"/>
            <a:ext cx="1684755" cy="23957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971" y="1904685"/>
            <a:ext cx="1686942" cy="23610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"/>
          <a:stretch/>
        </p:blipFill>
        <p:spPr>
          <a:xfrm>
            <a:off x="7140234" y="1904685"/>
            <a:ext cx="1606303" cy="23610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r="4331"/>
          <a:stretch/>
        </p:blipFill>
        <p:spPr>
          <a:xfrm>
            <a:off x="8832303" y="1904685"/>
            <a:ext cx="1584177" cy="2361026"/>
          </a:xfrm>
          <a:prstGeom prst="rect">
            <a:avLst/>
          </a:prstGeom>
        </p:spPr>
      </p:pic>
      <p:sp>
        <p:nvSpPr>
          <p:cNvPr id="19" name="AutoShape 7"/>
          <p:cNvSpPr>
            <a:spLocks noChangeArrowheads="1"/>
          </p:cNvSpPr>
          <p:nvPr/>
        </p:nvSpPr>
        <p:spPr bwMode="gray">
          <a:xfrm>
            <a:off x="7186841" y="1001131"/>
            <a:ext cx="4532853" cy="747664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10" dirty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Всего </a:t>
            </a:r>
            <a:r>
              <a:rPr lang="ru-RU" sz="2400" b="1" kern="1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издано 32 пособия</a:t>
            </a:r>
            <a:endParaRPr lang="ru-RU" sz="2400" b="1" kern="1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651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095" b="15925"/>
          <a:stretch/>
        </p:blipFill>
        <p:spPr>
          <a:xfrm>
            <a:off x="131845" y="1499489"/>
            <a:ext cx="4063960" cy="22808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" t="21973" r="6501"/>
          <a:stretch/>
        </p:blipFill>
        <p:spPr>
          <a:xfrm>
            <a:off x="119336" y="3861048"/>
            <a:ext cx="4032448" cy="2592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" r="187"/>
          <a:stretch/>
        </p:blipFill>
        <p:spPr>
          <a:xfrm>
            <a:off x="8400256" y="1412776"/>
            <a:ext cx="3744416" cy="23675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3"/>
          <a:stretch/>
        </p:blipFill>
        <p:spPr>
          <a:xfrm>
            <a:off x="4371092" y="3861048"/>
            <a:ext cx="3780041" cy="259537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7" r="4633" b="12176"/>
          <a:stretch/>
        </p:blipFill>
        <p:spPr>
          <a:xfrm>
            <a:off x="4363132" y="1761890"/>
            <a:ext cx="3784223" cy="20116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9" t="6969" b="13815"/>
          <a:stretch/>
        </p:blipFill>
        <p:spPr>
          <a:xfrm>
            <a:off x="8400256" y="3861048"/>
            <a:ext cx="3728634" cy="2448272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5273" y="6165302"/>
            <a:ext cx="4094622" cy="564419"/>
            <a:chOff x="-1959485" y="3789786"/>
            <a:chExt cx="4599359" cy="736994"/>
          </a:xfrm>
        </p:grpSpPr>
        <p:sp>
          <p:nvSpPr>
            <p:cNvPr id="18" name="AutoShape 4"/>
            <p:cNvSpPr>
              <a:spLocks noChangeArrowheads="1"/>
            </p:cNvSpPr>
            <p:nvPr/>
          </p:nvSpPr>
          <p:spPr bwMode="gray">
            <a:xfrm>
              <a:off x="-1939278" y="3789786"/>
              <a:ext cx="4575328" cy="7369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ru-RU" sz="1900" b="0" i="0" u="none" strike="noStrike" kern="1200" cap="none" spc="0" normalizeH="0" baseline="-2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-1959485" y="3888601"/>
              <a:ext cx="4599359" cy="562631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square">
              <a:spAutoFit/>
            </a:bodyPr>
            <a:lstStyle/>
            <a:p>
              <a:pPr lvl="0" algn="ctr" defTabSz="685800">
                <a:defRPr/>
              </a:pPr>
              <a:r>
                <a:rPr lang="ru-RU" sz="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imes New Roman" pitchFamily="18" charset="0"/>
                  <a:cs typeface="Arial" pitchFamily="34" charset="0"/>
                </a:rPr>
                <a:t>Совершенствование служебно-боевой деятельности пограничных органов стран партнеров по обеспечению безопасности в пограничной сфере</a:t>
              </a:r>
              <a:endPara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Times New Roman" pitchFamily="18" charset="0"/>
                  <a:cs typeface="Arial" pitchFamily="34" charset="0"/>
                </a:rPr>
                <a:t>(18 мая 2023 года, г. Москва)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-31576" y="995908"/>
            <a:ext cx="4165957" cy="732092"/>
            <a:chOff x="21798" y="763883"/>
            <a:chExt cx="3655058" cy="736994"/>
          </a:xfrm>
        </p:grpSpPr>
        <p:sp>
          <p:nvSpPr>
            <p:cNvPr id="21" name="AutoShape 4"/>
            <p:cNvSpPr>
              <a:spLocks noChangeArrowheads="1"/>
            </p:cNvSpPr>
            <p:nvPr/>
          </p:nvSpPr>
          <p:spPr bwMode="gray">
            <a:xfrm>
              <a:off x="71675" y="763883"/>
              <a:ext cx="3594310" cy="7369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ru-RU" sz="1900" b="0" i="0" u="none" strike="noStrike" kern="1200" cap="none" spc="0" normalizeH="0" baseline="-2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21798" y="895482"/>
              <a:ext cx="3655058" cy="473795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square">
              <a:spAutoFit/>
            </a:bodyPr>
            <a:lstStyle/>
            <a:p>
              <a:pPr lvl="0" algn="ctr" defTabSz="685800">
                <a:defRPr/>
              </a:pPr>
              <a:r>
                <a:rPr lang="ru-RU" sz="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Вопросы взаимодействия пограничных и иных ведомств</a:t>
              </a:r>
            </a:p>
            <a:p>
              <a:pPr lvl="0" algn="ctr" defTabSz="685800">
                <a:defRPr/>
              </a:pPr>
              <a:r>
                <a:rPr lang="ru-RU" sz="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государств – участников СНГ в сфере борьбы с коррупцией</a:t>
              </a:r>
            </a:p>
            <a:p>
              <a:pPr lvl="0" algn="ctr" defTabSz="685800">
                <a:defRPr/>
              </a:pPr>
              <a:r>
                <a:rPr lang="ru-RU" sz="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и противодействия организованной преступности на внешних границах</a:t>
              </a:r>
              <a:endPara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itchFamily="34" charset="0"/>
              </a:endParaRPr>
            </a:p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Times New Roman" pitchFamily="18" charset="0"/>
                  <a:cs typeface="Arial" pitchFamily="34" charset="0"/>
                </a:rPr>
                <a:t>(16 марта 2023 года, г. Алматы)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8339358" y="6165303"/>
            <a:ext cx="3852642" cy="569388"/>
            <a:chOff x="8000754" y="5905587"/>
            <a:chExt cx="3988729" cy="785579"/>
          </a:xfrm>
        </p:grpSpPr>
        <p:sp>
          <p:nvSpPr>
            <p:cNvPr id="28" name="AutoShape 4"/>
            <p:cNvSpPr>
              <a:spLocks noChangeArrowheads="1"/>
            </p:cNvSpPr>
            <p:nvPr/>
          </p:nvSpPr>
          <p:spPr bwMode="gray">
            <a:xfrm>
              <a:off x="8000754" y="5905587"/>
              <a:ext cx="3961351" cy="78194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ru-RU" b="0" i="0" u="none" strike="noStrike" kern="1200" cap="none" spc="0" normalizeH="0" baseline="-2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8028132" y="5905588"/>
              <a:ext cx="3961351" cy="785578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square">
              <a:spAutoFit/>
            </a:bodyPr>
            <a:lstStyle/>
            <a:p>
              <a:pPr lvl="0" algn="ctr" defTabSz="685800">
                <a:defRPr/>
              </a:pPr>
              <a:r>
                <a:rPr lang="ru-RU" sz="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imes New Roman" pitchFamily="18" charset="0"/>
                  <a:cs typeface="Arial" pitchFamily="34" charset="0"/>
                </a:rPr>
                <a:t>Актуальные аспекты современного состояния охраны государственной границы и направления совершенствования пограничной деятельности</a:t>
              </a:r>
              <a:endPara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imes New Roman" pitchFamily="18" charset="0"/>
                <a:cs typeface="Arial" pitchFamily="34" charset="0"/>
              </a:endParaRPr>
            </a:p>
            <a:p>
              <a:pPr lvl="0" algn="ctr" defTabSz="685800">
                <a:defRPr/>
              </a:pPr>
              <a:r>
                <a:rPr lang="ru-RU" sz="6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imes New Roman" pitchFamily="18" charset="0"/>
                  <a:cs typeface="Arial" pitchFamily="34" charset="0"/>
                </a:rPr>
                <a:t>(28 сентября 2023 года, г. Алматы</a:t>
              </a:r>
              <a:r>
                <a:rPr kumimoji="0" lang="ru-RU" sz="6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Times New Roman" pitchFamily="18" charset="0"/>
                  <a:cs typeface="Arial" pitchFamily="34" charset="0"/>
                </a:rPr>
                <a:t>) 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4211274" y="995908"/>
            <a:ext cx="4151793" cy="749013"/>
            <a:chOff x="71675" y="763883"/>
            <a:chExt cx="3611231" cy="736994"/>
          </a:xfrm>
        </p:grpSpPr>
        <p:sp>
          <p:nvSpPr>
            <p:cNvPr id="33" name="AutoShape 4"/>
            <p:cNvSpPr>
              <a:spLocks noChangeArrowheads="1"/>
            </p:cNvSpPr>
            <p:nvPr/>
          </p:nvSpPr>
          <p:spPr bwMode="gray">
            <a:xfrm>
              <a:off x="71675" y="763883"/>
              <a:ext cx="3594310" cy="7369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ru-RU" sz="1900" b="0" i="0" u="none" strike="noStrike" kern="1200" cap="none" spc="0" normalizeH="0" baseline="-2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91981" y="869673"/>
              <a:ext cx="3590925" cy="545109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square">
              <a:spAutoFit/>
            </a:bodyPr>
            <a:lstStyle/>
            <a:p>
              <a:pPr lvl="0" algn="ctr" defTabSz="685800">
                <a:defRPr/>
              </a:pPr>
              <a:r>
                <a:rPr lang="ru-RU" sz="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Актуальные вопросы пограничной деятельности подразделений пограничного контроля в условиях обострения военно-политической обстановки и ведения боевых действий вблизи государственной границы</a:t>
              </a:r>
              <a:endPara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itchFamily="34" charset="0"/>
              </a:endParaRPr>
            </a:p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Times New Roman" pitchFamily="18" charset="0"/>
                  <a:cs typeface="Arial" pitchFamily="34" charset="0"/>
                </a:rPr>
                <a:t>(23 марта 2023 года, г. Москва)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8409025" y="981028"/>
            <a:ext cx="3735647" cy="763894"/>
            <a:chOff x="71675" y="763883"/>
            <a:chExt cx="3609560" cy="736994"/>
          </a:xfrm>
        </p:grpSpPr>
        <p:sp>
          <p:nvSpPr>
            <p:cNvPr id="36" name="AutoShape 4"/>
            <p:cNvSpPr>
              <a:spLocks noChangeArrowheads="1"/>
            </p:cNvSpPr>
            <p:nvPr/>
          </p:nvSpPr>
          <p:spPr bwMode="gray">
            <a:xfrm>
              <a:off x="71675" y="763883"/>
              <a:ext cx="3594310" cy="7369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ru-RU" sz="1900" b="0" i="0" u="none" strike="noStrike" kern="1200" cap="none" spc="0" normalizeH="0" baseline="-2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0310" y="858839"/>
              <a:ext cx="3590925" cy="564183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square">
              <a:spAutoFit/>
            </a:bodyPr>
            <a:lstStyle/>
            <a:p>
              <a:pPr lvl="0" algn="ctr" defTabSz="685800">
                <a:defRPr/>
              </a:pPr>
              <a:r>
                <a:rPr lang="ru-RU" sz="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Научное обеспечение пограничной деятельности</a:t>
              </a:r>
              <a:br>
                <a:rPr lang="ru-RU" sz="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</a:br>
              <a:r>
                <a:rPr lang="ru-RU" sz="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государств – участников СНГ: состояние</a:t>
              </a:r>
              <a:br>
                <a:rPr lang="ru-RU" sz="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</a:br>
              <a:r>
                <a:rPr lang="ru-RU" sz="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и перспективные пути развития</a:t>
              </a:r>
              <a:endPara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itchFamily="34" charset="0"/>
              </a:endParaRPr>
            </a:p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Times New Roman" pitchFamily="18" charset="0"/>
                  <a:cs typeface="Arial" pitchFamily="34" charset="0"/>
                </a:rPr>
                <a:t>(27 апреля 2023 года, г. Минск</a:t>
              </a:r>
              <a:r>
                <a:rPr kumimoji="0" lang="ru-RU" sz="7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Times New Roman" pitchFamily="18" charset="0"/>
                  <a:cs typeface="Arial" pitchFamily="34" charset="0"/>
                </a:rPr>
                <a:t>)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175130" y="6165304"/>
            <a:ext cx="4108993" cy="512629"/>
            <a:chOff x="8000754" y="5905587"/>
            <a:chExt cx="3988729" cy="781940"/>
          </a:xfrm>
        </p:grpSpPr>
        <p:sp>
          <p:nvSpPr>
            <p:cNvPr id="24" name="AutoShape 4"/>
            <p:cNvSpPr>
              <a:spLocks noChangeArrowheads="1"/>
            </p:cNvSpPr>
            <p:nvPr/>
          </p:nvSpPr>
          <p:spPr bwMode="gray">
            <a:xfrm>
              <a:off x="8000754" y="5905587"/>
              <a:ext cx="3961351" cy="78194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ru-RU" b="0" i="0" u="none" strike="noStrike" kern="1200" cap="none" spc="0" normalizeH="0" baseline="-2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8028132" y="5933968"/>
              <a:ext cx="3961351" cy="680728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square">
              <a:spAutoFit/>
            </a:bodyPr>
            <a:lstStyle/>
            <a:p>
              <a:pPr lvl="0" algn="ctr" defTabSz="685800">
                <a:defRPr/>
              </a:pPr>
              <a:r>
                <a:rPr lang="ru-RU" sz="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imes New Roman" pitchFamily="18" charset="0"/>
                  <a:cs typeface="Arial" pitchFamily="34" charset="0"/>
                </a:rPr>
                <a:t>Развитие вооружения и военной специальной техники</a:t>
              </a:r>
            </a:p>
            <a:p>
              <a:pPr lvl="0" algn="ctr" defTabSz="685800">
                <a:defRPr/>
              </a:pPr>
              <a:r>
                <a:rPr lang="ru-RU" sz="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imes New Roman" pitchFamily="18" charset="0"/>
                  <a:cs typeface="Arial" pitchFamily="34" charset="0"/>
                </a:rPr>
                <a:t>в интересах защиты и охраны государственной границы</a:t>
              </a:r>
              <a:endPara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imes New Roman" pitchFamily="18" charset="0"/>
                <a:cs typeface="Arial" pitchFamily="34" charset="0"/>
              </a:endParaRPr>
            </a:p>
            <a:p>
              <a:pPr lvl="0" algn="ctr" defTabSz="685800">
                <a:defRPr/>
              </a:pPr>
              <a:r>
                <a:rPr lang="ru-RU" sz="6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imes New Roman" pitchFamily="18" charset="0"/>
                  <a:cs typeface="Arial" pitchFamily="34" charset="0"/>
                </a:rPr>
                <a:t>(16 августа 2023 года, г. Москва</a:t>
              </a:r>
              <a:r>
                <a:rPr kumimoji="0" lang="ru-RU" sz="6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Times New Roman" pitchFamily="18" charset="0"/>
                  <a:cs typeface="Arial" pitchFamily="34" charset="0"/>
                </a:rPr>
                <a:t>) 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0CB8BA3-F0A3-C8F5-6319-3E3AE7FA1F89}"/>
              </a:ext>
            </a:extLst>
          </p:cNvPr>
          <p:cNvSpPr txBox="1"/>
          <p:nvPr/>
        </p:nvSpPr>
        <p:spPr>
          <a:xfrm>
            <a:off x="1271464" y="119139"/>
            <a:ext cx="10216552" cy="738139"/>
          </a:xfrm>
          <a:prstGeom prst="rect">
            <a:avLst/>
          </a:prstGeom>
          <a:solidFill>
            <a:srgbClr val="078707">
              <a:alpha val="86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48000" bIns="48000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ctr" defTabSz="1219170">
              <a:lnSpc>
                <a:spcPts val="2500"/>
              </a:lnSpc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Международные </a:t>
            </a:r>
            <a:r>
              <a:rPr lang="ru-RU" sz="2400" b="1" dirty="0">
                <a:solidFill>
                  <a:srgbClr val="FFFF00"/>
                </a:solidFill>
                <a:latin typeface="+mj-lt"/>
              </a:rPr>
              <a:t>научно-практические </a:t>
            </a:r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форумы</a:t>
            </a:r>
          </a:p>
          <a:p>
            <a:pPr algn="ctr" defTabSz="1219170">
              <a:lnSpc>
                <a:spcPts val="2500"/>
              </a:lnSpc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(конференции, семинары, круглые столы)</a:t>
            </a:r>
            <a:endParaRPr lang="ru-RU" sz="24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39" name="Picture 2" descr="C:\Documents and Settings\chistyakov\Мои документы\Мои рисунки\КС-СКПВ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1845" y="103107"/>
            <a:ext cx="633964" cy="782107"/>
          </a:xfrm>
          <a:prstGeom prst="rect">
            <a:avLst/>
          </a:prstGeom>
          <a:ln>
            <a:noFill/>
          </a:ln>
          <a:effectLst>
            <a:outerShdw blurRad="393700" dist="63500" dir="16680000" sx="117000" sy="117000" algn="t" rotWithShape="0">
              <a:sysClr val="windowText" lastClr="000000">
                <a:alpha val="4000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142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84334" y="1078821"/>
            <a:ext cx="1601718" cy="1385810"/>
            <a:chOff x="424909" y="2433756"/>
            <a:chExt cx="1435835" cy="138581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424909" y="2433756"/>
              <a:ext cx="1435835" cy="138581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lIns="91347" tIns="45669" rIns="91347" bIns="45669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 cap="all" dirty="0">
                <a:solidFill>
                  <a:srgbClr val="FFFFFF"/>
                </a:solidFill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 cap="all" dirty="0">
                <a:solidFill>
                  <a:srgbClr val="FFFFFF"/>
                </a:solidFill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 cap="all" dirty="0">
                <a:solidFill>
                  <a:srgbClr val="FFFFFF"/>
                </a:solidFill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 kern="0" dirty="0">
                <a:solidFill>
                  <a:srgbClr val="004CCF"/>
                </a:solidFill>
                <a:latin typeface="Calibri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kern="0" dirty="0">
                  <a:solidFill>
                    <a:srgbClr val="004CCF"/>
                  </a:solidFill>
                  <a:latin typeface="Calibri"/>
                  <a:cs typeface="Arial"/>
                </a:rPr>
                <a:t>Исполнительный комитет</a:t>
              </a:r>
              <a:endParaRPr lang="ru-RU" sz="200" kern="0" dirty="0">
                <a:solidFill>
                  <a:srgbClr val="004CCF"/>
                </a:solidFill>
                <a:latin typeface="Calibri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" kern="0" dirty="0">
                <a:solidFill>
                  <a:srgbClr val="AE4845">
                    <a:lumMod val="50000"/>
                  </a:srgbClr>
                </a:solidFill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" kern="0" dirty="0">
                <a:solidFill>
                  <a:srgbClr val="AE4845">
                    <a:lumMod val="50000"/>
                  </a:srgbClr>
                </a:solidFill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" kern="0" dirty="0">
                <a:solidFill>
                  <a:srgbClr val="AE4845">
                    <a:lumMod val="50000"/>
                  </a:srgbClr>
                </a:solidFill>
                <a:latin typeface="Arial Narrow" pitchFamily="34" charset="0"/>
                <a:cs typeface="Arial"/>
              </a:endParaRPr>
            </a:p>
          </p:txBody>
        </p:sp>
        <p:pic>
          <p:nvPicPr>
            <p:cNvPr id="13" name="Picture 19" descr="SNG"/>
            <p:cNvPicPr>
              <a:picLocks noChangeAspect="1" noChangeArrowheads="1"/>
            </p:cNvPicPr>
            <p:nvPr/>
          </p:nvPicPr>
          <p:blipFill>
            <a:blip r:embed="rId2" cstate="screen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851745" y="2537507"/>
              <a:ext cx="542256" cy="5236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4" name="Группа 33"/>
          <p:cNvGrpSpPr/>
          <p:nvPr/>
        </p:nvGrpSpPr>
        <p:grpSpPr>
          <a:xfrm>
            <a:off x="5109829" y="1082008"/>
            <a:ext cx="1531716" cy="1365754"/>
            <a:chOff x="3514562" y="2412974"/>
            <a:chExt cx="1428082" cy="1375981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3514562" y="2412974"/>
              <a:ext cx="1428082" cy="1375981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lIns="91347" tIns="45669" rIns="91347" bIns="45669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kern="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kern="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kern="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00" b="1" kern="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kern="0" dirty="0">
                  <a:solidFill>
                    <a:srgbClr val="004CCF"/>
                  </a:solidFill>
                  <a:latin typeface="Calibri"/>
                  <a:cs typeface="Arial"/>
                </a:rPr>
                <a:t>Секретариат Совета министров обороны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" b="1" kern="0" cap="all" dirty="0">
                <a:solidFill>
                  <a:srgbClr val="AE4845">
                    <a:lumMod val="50000"/>
                  </a:srgbClr>
                </a:solidFill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" b="1" kern="0" cap="all" dirty="0">
                <a:solidFill>
                  <a:srgbClr val="AE4845">
                    <a:lumMod val="50000"/>
                  </a:srgbClr>
                </a:solidFill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" b="1" kern="0" cap="all" dirty="0">
                <a:solidFill>
                  <a:srgbClr val="AE4845">
                    <a:lumMod val="50000"/>
                  </a:srgbClr>
                </a:solidFill>
                <a:latin typeface="Arial Narrow" pitchFamily="34" charset="0"/>
                <a:cs typeface="Arial"/>
              </a:endParaRPr>
            </a:p>
          </p:txBody>
        </p:sp>
        <p:pic>
          <p:nvPicPr>
            <p:cNvPr id="14" name="Picture 14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958580" y="2451738"/>
              <a:ext cx="510946" cy="6141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0" name="Прямоугольник 19"/>
          <p:cNvSpPr/>
          <p:nvPr/>
        </p:nvSpPr>
        <p:spPr>
          <a:xfrm>
            <a:off x="5101529" y="3923334"/>
            <a:ext cx="1540016" cy="136451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347" tIns="45669" rIns="91347" bIns="45669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kern="0" cap="all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kern="0" cap="all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kern="0" cap="all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/>
            </a:endParaRP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spc="-70" dirty="0">
                <a:solidFill>
                  <a:srgbClr val="004CCF"/>
                </a:solidFill>
                <a:latin typeface="Calibri"/>
                <a:cs typeface="Arial"/>
              </a:rPr>
              <a:t> Межгосударственная </a:t>
            </a:r>
            <a:r>
              <a:rPr lang="ru-RU" sz="1200" kern="0" spc="-50" dirty="0">
                <a:solidFill>
                  <a:srgbClr val="004CCF"/>
                </a:solidFill>
                <a:latin typeface="Calibri"/>
                <a:cs typeface="Arial"/>
              </a:rPr>
              <a:t>телерадиокомпания</a:t>
            </a:r>
            <a:r>
              <a:rPr lang="ru-RU" sz="1200" kern="0" dirty="0">
                <a:solidFill>
                  <a:srgbClr val="004CCF"/>
                </a:solidFill>
                <a:latin typeface="Calibri"/>
                <a:cs typeface="Arial"/>
              </a:rPr>
              <a:t> «Мир»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" b="1" kern="0" cap="all" dirty="0">
              <a:solidFill>
                <a:srgbClr val="AE484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" b="1" kern="0" cap="all" dirty="0">
              <a:solidFill>
                <a:srgbClr val="AE484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" b="1" kern="0" cap="all" dirty="0">
              <a:solidFill>
                <a:srgbClr val="AE484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20537" y="5389757"/>
            <a:ext cx="3121007" cy="142361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347" tIns="45669" rIns="91347" bIns="45669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kern="0" cap="all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kern="0" cap="all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kern="0" cap="all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kern="0" cap="all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/>
            </a:endParaRP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>
                <a:solidFill>
                  <a:srgbClr val="004CCF"/>
                </a:solidFill>
                <a:latin typeface="Calibri"/>
                <a:cs typeface="Arial"/>
              </a:rPr>
              <a:t>Координационный Совет международного союза общественных объединений ветеранов пограничной службы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84334" y="2523732"/>
            <a:ext cx="1601717" cy="1297688"/>
            <a:chOff x="1939215" y="946510"/>
            <a:chExt cx="1515026" cy="140642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939215" y="946510"/>
              <a:ext cx="1515026" cy="1406423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lIns="91347" tIns="45669" rIns="91347" bIns="45669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900" b="1" kern="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 b="1" kern="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00" b="1" kern="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kern="0" dirty="0">
                  <a:solidFill>
                    <a:srgbClr val="004CCF"/>
                  </a:solidFill>
                  <a:latin typeface="Calibri"/>
                  <a:cs typeface="Arial"/>
                </a:rPr>
                <a:t>Совет руководителей органов безопасности и специальных служб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" b="1" kern="0" cap="all" dirty="0">
                <a:solidFill>
                  <a:srgbClr val="AE484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" b="1" kern="0" cap="all" dirty="0">
                <a:solidFill>
                  <a:srgbClr val="AE484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" b="1" kern="0" cap="all" dirty="0">
                <a:solidFill>
                  <a:srgbClr val="AE484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4269" y="1049171"/>
              <a:ext cx="344917" cy="514541"/>
            </a:xfrm>
            <a:prstGeom prst="rect">
              <a:avLst/>
            </a:prstGeom>
          </p:spPr>
        </p:pic>
      </p:grpSp>
      <p:grpSp>
        <p:nvGrpSpPr>
          <p:cNvPr id="45" name="Группа 44"/>
          <p:cNvGrpSpPr/>
          <p:nvPr/>
        </p:nvGrpSpPr>
        <p:grpSpPr>
          <a:xfrm>
            <a:off x="1935387" y="3918568"/>
            <a:ext cx="1523385" cy="1369275"/>
            <a:chOff x="434765" y="3865363"/>
            <a:chExt cx="1435835" cy="135737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434765" y="3865363"/>
              <a:ext cx="1435835" cy="1357376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lIns="91347" tIns="45669" rIns="91347" bIns="45669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kern="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 b="1" kern="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kern="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kern="0" dirty="0">
                  <a:solidFill>
                    <a:srgbClr val="004CCF"/>
                  </a:solidFill>
                  <a:latin typeface="Calibri"/>
                  <a:cs typeface="Arial"/>
                </a:rPr>
                <a:t>10 Комитет глав </a:t>
              </a:r>
              <a:r>
                <a:rPr lang="ru-RU" sz="1200" kern="0" spc="-60" dirty="0">
                  <a:solidFill>
                    <a:srgbClr val="004CCF"/>
                  </a:solidFill>
                  <a:latin typeface="Calibri"/>
                  <a:cs typeface="Arial"/>
                </a:rPr>
                <a:t>правоохранительных </a:t>
              </a:r>
              <a:r>
                <a:rPr lang="ru-RU" sz="1200" kern="0" spc="-80" dirty="0">
                  <a:solidFill>
                    <a:srgbClr val="004CCF"/>
                  </a:solidFill>
                  <a:latin typeface="Calibri"/>
                  <a:cs typeface="Arial"/>
                </a:rPr>
                <a:t>подразделений СРТС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" b="1" kern="0" cap="all" dirty="0">
                <a:solidFill>
                  <a:srgbClr val="AE484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" b="1" kern="0" cap="all" dirty="0">
                <a:solidFill>
                  <a:srgbClr val="AE484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" b="1" kern="0" cap="all" dirty="0">
                <a:solidFill>
                  <a:srgbClr val="AE484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059" y="3930350"/>
              <a:ext cx="582866" cy="541143"/>
            </a:xfrm>
            <a:prstGeom prst="rect">
              <a:avLst/>
            </a:prstGeom>
          </p:spPr>
        </p:pic>
      </p:grpSp>
      <p:grpSp>
        <p:nvGrpSpPr>
          <p:cNvPr id="5" name="Группа 4"/>
          <p:cNvGrpSpPr/>
          <p:nvPr/>
        </p:nvGrpSpPr>
        <p:grpSpPr>
          <a:xfrm>
            <a:off x="1935388" y="1084413"/>
            <a:ext cx="1523386" cy="1363349"/>
            <a:chOff x="1923573" y="3869677"/>
            <a:chExt cx="1523386" cy="1311151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923573" y="3869677"/>
              <a:ext cx="1523386" cy="1311151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lIns="91347" tIns="45669" rIns="91347" bIns="45669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kern="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kern="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kern="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400" b="1" kern="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50" kern="0" spc="-70" dirty="0">
                  <a:solidFill>
                    <a:srgbClr val="004CCF"/>
                  </a:solidFill>
                  <a:latin typeface="Calibri"/>
                  <a:cs typeface="Arial"/>
                </a:rPr>
                <a:t> </a:t>
              </a:r>
              <a:r>
                <a:rPr lang="ru-RU" sz="1200" kern="0" spc="-70" dirty="0">
                  <a:solidFill>
                    <a:srgbClr val="004CCF"/>
                  </a:solidFill>
                  <a:latin typeface="Calibri"/>
                  <a:cs typeface="Arial"/>
                </a:rPr>
                <a:t>Антитеррористический</a:t>
              </a:r>
              <a:r>
                <a:rPr lang="ru-RU" sz="1200" kern="0" dirty="0">
                  <a:solidFill>
                    <a:srgbClr val="004CCF"/>
                  </a:solidFill>
                  <a:latin typeface="Calibri"/>
                  <a:cs typeface="Arial"/>
                </a:rPr>
                <a:t> центр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00" b="1" kern="0" cap="all" dirty="0">
                <a:solidFill>
                  <a:srgbClr val="AE484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" b="1" kern="0" cap="all" dirty="0">
                <a:solidFill>
                  <a:srgbClr val="AE484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" b="1" kern="0" cap="all" dirty="0">
                <a:solidFill>
                  <a:srgbClr val="AE484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</p:txBody>
        </p: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6713" y="3964789"/>
              <a:ext cx="434382" cy="638181"/>
            </a:xfrm>
            <a:prstGeom prst="rect">
              <a:avLst/>
            </a:prstGeom>
          </p:spPr>
        </p:pic>
      </p:grpSp>
      <p:grpSp>
        <p:nvGrpSpPr>
          <p:cNvPr id="50" name="Группа 49"/>
          <p:cNvGrpSpPr/>
          <p:nvPr/>
        </p:nvGrpSpPr>
        <p:grpSpPr>
          <a:xfrm>
            <a:off x="284334" y="3915786"/>
            <a:ext cx="1601717" cy="1372058"/>
            <a:chOff x="3514562" y="3850681"/>
            <a:chExt cx="1428082" cy="1372058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3514562" y="3850681"/>
              <a:ext cx="1428082" cy="1372058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lIns="91347" tIns="45669" rIns="91347" bIns="45669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kern="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0" b="1" kern="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kern="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 b="1" kern="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kern="0" dirty="0">
                  <a:solidFill>
                    <a:srgbClr val="004CCF"/>
                  </a:solidFill>
                  <a:latin typeface="Calibri"/>
                  <a:cs typeface="Arial"/>
                </a:rPr>
                <a:t>Секретариат </a:t>
              </a:r>
              <a:r>
                <a:rPr lang="ru-RU" sz="1200" kern="0" spc="-20" dirty="0">
                  <a:solidFill>
                    <a:srgbClr val="004CCF"/>
                  </a:solidFill>
                  <a:latin typeface="Calibri"/>
                  <a:cs typeface="Arial"/>
                </a:rPr>
                <a:t>Координационного </a:t>
              </a:r>
              <a:r>
                <a:rPr lang="ru-RU" sz="1200" kern="0" dirty="0">
                  <a:solidFill>
                    <a:srgbClr val="004CCF"/>
                  </a:solidFill>
                  <a:latin typeface="Calibri"/>
                  <a:cs typeface="Arial"/>
                </a:rPr>
                <a:t>совета генеральных прокуроров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" b="1" kern="0" cap="all" dirty="0">
                <a:solidFill>
                  <a:srgbClr val="AE484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" b="1" kern="0" cap="all" dirty="0">
                <a:solidFill>
                  <a:srgbClr val="AE484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5413" y="3909379"/>
              <a:ext cx="418565" cy="562114"/>
            </a:xfrm>
            <a:prstGeom prst="rect">
              <a:avLst/>
            </a:prstGeom>
          </p:spPr>
        </p:pic>
      </p:grpSp>
      <p:grpSp>
        <p:nvGrpSpPr>
          <p:cNvPr id="44" name="Группа 43"/>
          <p:cNvGrpSpPr/>
          <p:nvPr/>
        </p:nvGrpSpPr>
        <p:grpSpPr>
          <a:xfrm>
            <a:off x="5117444" y="2519149"/>
            <a:ext cx="1513735" cy="1302272"/>
            <a:chOff x="4998307" y="3850682"/>
            <a:chExt cx="1513735" cy="1372057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4998307" y="3850682"/>
              <a:ext cx="1513735" cy="1372057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lIns="91347" tIns="45669" rIns="91347" bIns="45669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00" b="1" kern="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kern="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 b="1" kern="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kern="0" dirty="0">
                  <a:solidFill>
                    <a:srgbClr val="004CCF"/>
                  </a:solidFill>
                  <a:latin typeface="Calibri"/>
                  <a:cs typeface="Arial"/>
                </a:rPr>
                <a:t>Совет руководителей подразделений финансовой разведки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" b="1" kern="0" cap="all" dirty="0">
                <a:solidFill>
                  <a:srgbClr val="AE4845">
                    <a:lumMod val="50000"/>
                  </a:srgbClr>
                </a:solidFill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" b="1" kern="0" cap="all" dirty="0">
                <a:solidFill>
                  <a:srgbClr val="AE4845">
                    <a:lumMod val="50000"/>
                  </a:srgbClr>
                </a:solidFill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" b="1" kern="0" cap="all" dirty="0">
                <a:solidFill>
                  <a:srgbClr val="AE484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7833" y="3874833"/>
              <a:ext cx="587231" cy="536277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3532324" y="1078820"/>
            <a:ext cx="1513733" cy="1368941"/>
            <a:chOff x="4998307" y="5274637"/>
            <a:chExt cx="1513733" cy="1436609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4998307" y="5274637"/>
              <a:ext cx="1513733" cy="1436609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lIns="91347" tIns="45669" rIns="91347" bIns="45669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 cap="all" dirty="0">
                <a:solidFill>
                  <a:srgbClr val="AE484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 cap="all" dirty="0">
                <a:solidFill>
                  <a:srgbClr val="AE484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500" kern="0" spc="40" dirty="0">
                <a:solidFill>
                  <a:srgbClr val="AE484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500" kern="0" spc="40" dirty="0">
                <a:solidFill>
                  <a:srgbClr val="AE484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500" kern="0" spc="40" dirty="0">
                <a:solidFill>
                  <a:srgbClr val="AE484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kern="0" dirty="0">
                  <a:solidFill>
                    <a:srgbClr val="004CCF"/>
                  </a:solidFill>
                  <a:latin typeface="Calibri"/>
                  <a:cs typeface="Arial"/>
                </a:rPr>
                <a:t>БКБОП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" kern="0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" kern="0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895" y="5311113"/>
              <a:ext cx="428556" cy="708689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284334" y="5403499"/>
            <a:ext cx="3174438" cy="1409877"/>
            <a:chOff x="3506781" y="943557"/>
            <a:chExt cx="3005259" cy="1425403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3506781" y="943557"/>
              <a:ext cx="3005259" cy="1425403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lIns="91347" tIns="45669" rIns="91347" bIns="45669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00" kern="0" cap="all" dirty="0">
                <a:solidFill>
                  <a:srgbClr val="AE484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50" kern="0" cap="all" dirty="0">
                <a:solidFill>
                  <a:srgbClr val="AE484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 kern="0" cap="all" dirty="0">
                <a:solidFill>
                  <a:srgbClr val="AE484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kern="0" dirty="0">
                  <a:solidFill>
                    <a:srgbClr val="004CCF"/>
                  </a:solidFill>
                  <a:latin typeface="Calibri"/>
                  <a:cs typeface="Arial"/>
                </a:rPr>
                <a:t>Региональный узел связи по правоохранительной работе Всемирной таможенной организации «</a:t>
              </a:r>
              <a:r>
                <a:rPr lang="en-US" sz="1200" kern="0" dirty="0">
                  <a:solidFill>
                    <a:srgbClr val="004CCF"/>
                  </a:solidFill>
                  <a:latin typeface="Calibri"/>
                  <a:cs typeface="Arial"/>
                </a:rPr>
                <a:t>RILO</a:t>
              </a:r>
              <a:r>
                <a:rPr lang="ru-RU" sz="1200" kern="0" dirty="0">
                  <a:solidFill>
                    <a:srgbClr val="004CCF"/>
                  </a:solidFill>
                  <a:latin typeface="Calibri"/>
                  <a:cs typeface="Arial"/>
                </a:rPr>
                <a:t>-Москва»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" kern="0" cap="all" dirty="0">
                <a:solidFill>
                  <a:srgbClr val="AE484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" kern="0" cap="all" dirty="0">
                <a:solidFill>
                  <a:srgbClr val="AE484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7177" y="974973"/>
              <a:ext cx="372324" cy="629082"/>
            </a:xfrm>
            <a:prstGeom prst="rect">
              <a:avLst/>
            </a:prstGeom>
          </p:spPr>
        </p:pic>
      </p:grpSp>
      <p:pic>
        <p:nvPicPr>
          <p:cNvPr id="32" name="Рисунок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204" y="4030273"/>
            <a:ext cx="482965" cy="44897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751" y="5574230"/>
            <a:ext cx="448968" cy="527336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3520538" y="3923333"/>
            <a:ext cx="1515026" cy="1352612"/>
            <a:chOff x="1931933" y="2424087"/>
            <a:chExt cx="1515026" cy="138565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1931933" y="2424087"/>
              <a:ext cx="1515026" cy="138565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lIns="91347" tIns="45669" rIns="91347" bIns="45669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kern="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kern="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kern="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kern="0" dirty="0">
                  <a:solidFill>
                    <a:srgbClr val="004CCF"/>
                  </a:solidFill>
                  <a:latin typeface="Calibri"/>
                  <a:cs typeface="Arial"/>
                </a:rPr>
                <a:t> Межпарламентская Ассамблея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" b="1" kern="0" cap="all" dirty="0">
                <a:solidFill>
                  <a:srgbClr val="AE484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" b="1" kern="0" cap="all" dirty="0">
                <a:solidFill>
                  <a:srgbClr val="AE484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" b="1" kern="0" cap="all" dirty="0">
                <a:solidFill>
                  <a:srgbClr val="AE484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</p:txBody>
        </p:sp>
        <p:pic>
          <p:nvPicPr>
            <p:cNvPr id="35" name="Picture 19" descr="SNG"/>
            <p:cNvPicPr>
              <a:picLocks noChangeAspect="1" noChangeArrowheads="1"/>
            </p:cNvPicPr>
            <p:nvPr/>
          </p:nvPicPr>
          <p:blipFill>
            <a:blip r:embed="rId2" cstate="screen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2436477" y="2511960"/>
              <a:ext cx="521208" cy="5032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43" name="Группа 42"/>
          <p:cNvGrpSpPr/>
          <p:nvPr/>
        </p:nvGrpSpPr>
        <p:grpSpPr>
          <a:xfrm>
            <a:off x="3520538" y="2523731"/>
            <a:ext cx="1513735" cy="1297689"/>
            <a:chOff x="4998307" y="2413069"/>
            <a:chExt cx="1513735" cy="1385716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4998307" y="2413069"/>
              <a:ext cx="1513735" cy="1385716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lIns="91347" tIns="45669" rIns="91347" bIns="45669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kern="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kern="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kern="0" cap="all" dirty="0">
                <a:solidFill>
                  <a:srgbClr val="AE484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kern="0" dirty="0">
                  <a:solidFill>
                    <a:srgbClr val="004CCF"/>
                  </a:solidFill>
                  <a:latin typeface="Calibri"/>
                  <a:cs typeface="Arial"/>
                </a:rPr>
                <a:t>Совет руководителей таможенных служб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" b="1" kern="0" cap="all" dirty="0">
                <a:solidFill>
                  <a:srgbClr val="AE484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" b="1" kern="0" cap="all" dirty="0">
                <a:solidFill>
                  <a:srgbClr val="AE484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" b="1" kern="0" cap="all" dirty="0">
                <a:solidFill>
                  <a:srgbClr val="AE484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</p:txBody>
        </p:sp>
        <p:pic>
          <p:nvPicPr>
            <p:cNvPr id="36" name="Picture 19" descr="SNG"/>
            <p:cNvPicPr>
              <a:picLocks noChangeAspect="1" noChangeArrowheads="1"/>
            </p:cNvPicPr>
            <p:nvPr/>
          </p:nvPicPr>
          <p:blipFill>
            <a:blip r:embed="rId2" cstate="screen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5490240" y="2501613"/>
              <a:ext cx="539109" cy="5205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" name="Группа 2"/>
          <p:cNvGrpSpPr/>
          <p:nvPr/>
        </p:nvGrpSpPr>
        <p:grpSpPr>
          <a:xfrm>
            <a:off x="1939776" y="2523732"/>
            <a:ext cx="1518997" cy="1297688"/>
            <a:chOff x="442046" y="943558"/>
            <a:chExt cx="1425980" cy="143401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442046" y="943558"/>
              <a:ext cx="1425980" cy="143401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lIns="91347" tIns="45669" rIns="91347" bIns="45669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800" b="1" kern="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800" kern="0" dirty="0">
                <a:solidFill>
                  <a:srgbClr val="004CCF"/>
                </a:solidFill>
                <a:latin typeface="Calibri"/>
                <a:cs typeface="Arial"/>
              </a:endParaRPr>
            </a:p>
            <a:p>
              <a:pPr algn="ctr" fontAlgn="auto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kern="0" dirty="0">
                  <a:solidFill>
                    <a:srgbClr val="004CCF"/>
                  </a:solidFill>
                  <a:latin typeface="Calibri"/>
                  <a:cs typeface="Arial"/>
                </a:rPr>
                <a:t>Совет руководителей миграционных органов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" b="1" kern="0" cap="all" dirty="0">
                <a:solidFill>
                  <a:srgbClr val="AE484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" b="1" kern="0" cap="all" dirty="0">
                <a:solidFill>
                  <a:srgbClr val="AE484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" b="1" kern="0" cap="all" dirty="0">
                <a:solidFill>
                  <a:srgbClr val="AE484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</p:txBody>
        </p:sp>
        <p:pic>
          <p:nvPicPr>
            <p:cNvPr id="37" name="Picture 19" descr="SNG"/>
            <p:cNvPicPr>
              <a:picLocks noChangeAspect="1" noChangeArrowheads="1"/>
            </p:cNvPicPr>
            <p:nvPr/>
          </p:nvPicPr>
          <p:blipFill>
            <a:blip r:embed="rId2" cstate="screen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936391" y="1043095"/>
              <a:ext cx="497568" cy="5073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8" name="Прямоугольник 37"/>
          <p:cNvSpPr/>
          <p:nvPr/>
        </p:nvSpPr>
        <p:spPr>
          <a:xfrm>
            <a:off x="10423596" y="5389757"/>
            <a:ext cx="1484070" cy="128729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347" tIns="45669" rIns="91347" bIns="45669">
            <a:noAutofit/>
          </a:bodyPr>
          <a:lstStyle/>
          <a:p>
            <a:pPr algn="ctr">
              <a:defRPr/>
            </a:pPr>
            <a:endParaRPr lang="ru-RU" sz="14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defRPr/>
            </a:pPr>
            <a:endParaRPr lang="ru-RU" sz="1200" dirty="0">
              <a:solidFill>
                <a:srgbClr val="F79646">
                  <a:lumMod val="50000"/>
                </a:srgbClr>
              </a:solidFill>
            </a:endParaRPr>
          </a:p>
          <a:p>
            <a:pPr algn="ctr">
              <a:defRPr/>
            </a:pPr>
            <a:endParaRPr lang="ru-RU" sz="1200" dirty="0">
              <a:solidFill>
                <a:srgbClr val="F79646">
                  <a:lumMod val="50000"/>
                </a:srgbClr>
              </a:solidFill>
            </a:endParaRPr>
          </a:p>
          <a:p>
            <a:pPr algn="ctr">
              <a:defRPr/>
            </a:pPr>
            <a:r>
              <a:rPr lang="ru-RU" sz="1200" dirty="0">
                <a:solidFill>
                  <a:srgbClr val="F79646">
                    <a:lumMod val="50000"/>
                  </a:srgbClr>
                </a:solidFill>
              </a:rPr>
              <a:t>Секретариат Парламентской Ассамблеи ОДКБ</a:t>
            </a:r>
            <a:endParaRPr lang="ru-RU" sz="14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0402793" y="2464631"/>
            <a:ext cx="1482435" cy="127437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347" tIns="45669" rIns="91347" bIns="45669">
            <a:noAutofit/>
          </a:bodyPr>
          <a:lstStyle/>
          <a:p>
            <a:pPr algn="ctr">
              <a:defRPr/>
            </a:pPr>
            <a:endParaRPr lang="ru-RU" sz="14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lnSpc>
                <a:spcPts val="1500"/>
              </a:lnSpc>
              <a:defRPr/>
            </a:pPr>
            <a:endParaRPr lang="ru-RU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lnSpc>
                <a:spcPts val="1500"/>
              </a:lnSpc>
              <a:defRPr/>
            </a:pPr>
            <a:endParaRPr lang="ru-RU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lnSpc>
                <a:spcPts val="1300"/>
              </a:lnSpc>
              <a:defRPr/>
            </a:pPr>
            <a:r>
              <a:rPr lang="ru-RU" sz="1200" dirty="0">
                <a:solidFill>
                  <a:srgbClr val="F79646">
                    <a:lumMod val="50000"/>
                  </a:srgbClr>
                </a:solidFill>
              </a:rPr>
              <a:t>Региональная </a:t>
            </a:r>
            <a:r>
              <a:rPr lang="ru-RU" sz="1200" spc="-100" dirty="0">
                <a:solidFill>
                  <a:srgbClr val="F79646">
                    <a:lumMod val="50000"/>
                  </a:srgbClr>
                </a:solidFill>
              </a:rPr>
              <a:t>антитеррористическая</a:t>
            </a:r>
          </a:p>
          <a:p>
            <a:pPr algn="ctr">
              <a:lnSpc>
                <a:spcPts val="1300"/>
              </a:lnSpc>
              <a:defRPr/>
            </a:pPr>
            <a:r>
              <a:rPr lang="ru-RU" sz="1200" dirty="0">
                <a:solidFill>
                  <a:srgbClr val="F79646">
                    <a:lumMod val="50000"/>
                  </a:srgbClr>
                </a:solidFill>
              </a:rPr>
              <a:t>структура ШОС</a:t>
            </a:r>
          </a:p>
          <a:p>
            <a:pPr algn="ctr">
              <a:defRPr/>
            </a:pPr>
            <a:endParaRPr lang="ru-RU" sz="500" spc="-10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037829" y="5150125"/>
            <a:ext cx="2930361" cy="1530952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347" tIns="45669" rIns="91347" bIns="45669">
            <a:noAutofit/>
          </a:bodyPr>
          <a:lstStyle/>
          <a:p>
            <a:pPr algn="ctr">
              <a:defRPr/>
            </a:pPr>
            <a:endParaRPr lang="ru-RU" sz="11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lnSpc>
                <a:spcPts val="1300"/>
              </a:lnSpc>
              <a:defRPr/>
            </a:pPr>
            <a:endParaRPr lang="ru-RU" sz="1200" dirty="0">
              <a:solidFill>
                <a:srgbClr val="F79646">
                  <a:lumMod val="50000"/>
                </a:srgbClr>
              </a:solidFill>
            </a:endParaRPr>
          </a:p>
          <a:p>
            <a:pPr algn="ctr">
              <a:lnSpc>
                <a:spcPts val="1300"/>
              </a:lnSpc>
              <a:defRPr/>
            </a:pPr>
            <a:endParaRPr lang="ru-RU" sz="700" dirty="0">
              <a:solidFill>
                <a:srgbClr val="F79646">
                  <a:lumMod val="50000"/>
                </a:srgbClr>
              </a:solidFill>
            </a:endParaRPr>
          </a:p>
          <a:p>
            <a:pPr algn="ctr">
              <a:lnSpc>
                <a:spcPts val="1300"/>
              </a:lnSpc>
              <a:defRPr/>
            </a:pPr>
            <a:r>
              <a:rPr lang="ru-RU" sz="1200" dirty="0">
                <a:solidFill>
                  <a:srgbClr val="F79646">
                    <a:lumMod val="50000"/>
                  </a:srgbClr>
                </a:solidFill>
              </a:rPr>
              <a:t>Центральноазиатский региональный информационный координационный центр по борьбе с незаконным оборотом наркотических средств, психотропных веществ и их прекурсоров    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10415858" y="3913564"/>
            <a:ext cx="1491808" cy="129254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347" tIns="45669" rIns="91347" bIns="45669">
            <a:noAutofit/>
          </a:bodyPr>
          <a:lstStyle/>
          <a:p>
            <a:pPr algn="ctr">
              <a:defRPr/>
            </a:pPr>
            <a:endParaRPr lang="ru-RU" sz="14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defRPr/>
            </a:pPr>
            <a:endParaRPr lang="ru-RU" sz="14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defRPr/>
            </a:pPr>
            <a:endParaRPr lang="ru-RU" sz="1400" b="1" cap="all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lnSpc>
                <a:spcPts val="1500"/>
              </a:lnSpc>
              <a:defRPr/>
            </a:pPr>
            <a:r>
              <a:rPr lang="ru-RU" sz="1200" dirty="0">
                <a:solidFill>
                  <a:srgbClr val="F79646">
                    <a:lumMod val="50000"/>
                  </a:srgbClr>
                </a:solidFill>
              </a:rPr>
              <a:t>Секретариат </a:t>
            </a:r>
          </a:p>
          <a:p>
            <a:pPr algn="ctr">
              <a:defRPr/>
            </a:pPr>
            <a:r>
              <a:rPr lang="ru-RU" sz="1200" cap="all" dirty="0">
                <a:solidFill>
                  <a:srgbClr val="F79646">
                    <a:lumMod val="50000"/>
                  </a:srgbClr>
                </a:solidFill>
              </a:rPr>
              <a:t>ОДКБ</a:t>
            </a:r>
          </a:p>
          <a:p>
            <a:pPr algn="ctr">
              <a:defRPr/>
            </a:pPr>
            <a:endParaRPr lang="ru-RU" sz="200" b="1" cap="all" dirty="0">
              <a:solidFill>
                <a:srgbClr val="F79646">
                  <a:lumMod val="50000"/>
                </a:srgbClr>
              </a:solidFill>
              <a:latin typeface="Arial Narrow" pitchFamily="34" charset="0"/>
            </a:endParaRPr>
          </a:p>
          <a:p>
            <a:pPr algn="ctr">
              <a:defRPr/>
            </a:pPr>
            <a:endParaRPr lang="ru-RU" sz="200" b="1" cap="all" dirty="0">
              <a:solidFill>
                <a:srgbClr val="F79646">
                  <a:lumMod val="50000"/>
                </a:srgbClr>
              </a:solidFill>
              <a:latin typeface="Arial Narrow" pitchFamily="34" charset="0"/>
            </a:endParaRPr>
          </a:p>
          <a:p>
            <a:pPr algn="ctr">
              <a:defRPr/>
            </a:pPr>
            <a:endParaRPr lang="ru-RU" sz="200" b="1" cap="all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defRPr/>
            </a:pPr>
            <a:endParaRPr lang="ru-RU" sz="200" b="1" cap="all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defRPr/>
            </a:pPr>
            <a:endParaRPr lang="ru-RU" sz="200" b="1" cap="all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552" y="3923333"/>
            <a:ext cx="638549" cy="63854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553" y="2447430"/>
            <a:ext cx="549217" cy="686521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518" y="5234362"/>
            <a:ext cx="1409592" cy="41458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477B5EC-B584-4EBF-A8C6-B4C8CA71B0DA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75925" y="107994"/>
            <a:ext cx="658941" cy="778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553" y="5403499"/>
            <a:ext cx="638549" cy="638549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902866" y="71784"/>
            <a:ext cx="109537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Органы Содружества и рабочие структуры </a:t>
            </a:r>
            <a:r>
              <a:rPr lang="ru-RU" sz="20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региональных </a:t>
            </a:r>
            <a:r>
              <a:rPr lang="ru-RU" sz="2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организаций,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взаимодействующих </a:t>
            </a:r>
            <a:r>
              <a:rPr lang="ru-RU" sz="2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Советом командующих Пограничными войсками</a:t>
            </a:r>
          </a:p>
        </p:txBody>
      </p:sp>
      <p:pic>
        <p:nvPicPr>
          <p:cNvPr id="40" name="Picture 2" descr="Логотип СКПВ март 2022">
            <a:extLst>
              <a:ext uri="{FF2B5EF4-FFF2-40B4-BE49-F238E27FC236}">
                <a16:creationId xmlns:a16="http://schemas.microsoft.com/office/drawing/2014/main" id="{273334CA-75EF-E2D0-DA53-A10EC8555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1340768"/>
            <a:ext cx="3390939" cy="343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46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/>
          <p:cNvSpPr>
            <a:spLocks noChangeArrowheads="1"/>
          </p:cNvSpPr>
          <p:nvPr/>
        </p:nvSpPr>
        <p:spPr bwMode="gray">
          <a:xfrm rot="16200000">
            <a:off x="9363966" y="616214"/>
            <a:ext cx="1570302" cy="3767235"/>
          </a:xfrm>
          <a:prstGeom prst="chevron">
            <a:avLst>
              <a:gd name="adj" fmla="val 16468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1200" cap="none" spc="0" normalizeH="0" baseline="-2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gray">
          <a:xfrm>
            <a:off x="4304900" y="1067853"/>
            <a:ext cx="3631434" cy="560947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Выполняется:</a:t>
            </a:r>
            <a:endParaRPr kumimoji="0" lang="ru-RU" sz="20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gray">
          <a:xfrm>
            <a:off x="80910" y="1057579"/>
            <a:ext cx="3851551" cy="571221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Выполнена:</a:t>
            </a:r>
            <a:endParaRPr kumimoji="0" lang="ru-RU" sz="2000" b="0" i="0" u="none" strike="noStrike" kern="1200" cap="none" spc="0" normalizeH="0" baseline="-2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gray">
          <a:xfrm>
            <a:off x="8236026" y="1067853"/>
            <a:ext cx="3885606" cy="560948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Открыта:</a:t>
            </a:r>
            <a:endParaRPr kumimoji="0" lang="ru-RU" sz="20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gray">
          <a:xfrm rot="16200000">
            <a:off x="5306890" y="663954"/>
            <a:ext cx="1567240" cy="3767235"/>
          </a:xfrm>
          <a:prstGeom prst="chevron">
            <a:avLst>
              <a:gd name="adj" fmla="val 16468"/>
            </a:avLst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1200" cap="none" spc="0" normalizeH="0" baseline="-2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gray">
          <a:xfrm rot="16200000">
            <a:off x="1246753" y="616216"/>
            <a:ext cx="1570300" cy="3767235"/>
          </a:xfrm>
          <a:prstGeom prst="chevron">
            <a:avLst>
              <a:gd name="adj" fmla="val 16468"/>
            </a:avLst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1200" cap="none" spc="0" normalizeH="0" baseline="-2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58725" y="2140628"/>
            <a:ext cx="39745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НИР</a:t>
            </a:r>
          </a:p>
          <a:p>
            <a:pPr marL="180000" lvl="0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«</a:t>
            </a:r>
            <a:r>
              <a:rPr lang="ru-RU" sz="2000" b="1" cap="all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Заслон-</a:t>
            </a:r>
            <a:r>
              <a:rPr lang="ru-RU" sz="2000" b="1" cap="all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кп</a:t>
            </a: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»</a:t>
            </a:r>
            <a:endParaRPr kumimoji="0" lang="ru-RU" sz="20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30728" y="2140628"/>
            <a:ext cx="3384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НИР</a:t>
            </a:r>
          </a:p>
          <a:p>
            <a:pPr marL="180000" lvl="0" algn="ctr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«</a:t>
            </a:r>
            <a:r>
              <a:rPr lang="ru-RU" sz="2000" b="1" cap="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НОРМА-П</a:t>
            </a: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»</a:t>
            </a:r>
            <a:endParaRPr kumimoji="0" lang="ru-RU" sz="20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910" y="3660264"/>
            <a:ext cx="8029024" cy="31700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/>
            </a:scene3d>
            <a:sp3d prstMaterial="metal"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0" cap="none" spc="100" normalizeH="0" baseline="0" noProof="0" dirty="0" smtClean="0">
                <a:ln w="11430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Разработаны и подготовлены к изданию:</a:t>
            </a:r>
            <a:endParaRPr kumimoji="0" lang="ru-RU" sz="2400" b="1" i="0" u="none" strike="noStrike" kern="10" cap="none" spc="100" normalizeH="0" baseline="0" noProof="0" dirty="0">
              <a:ln w="11430"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  <a:p>
            <a:pPr marL="720000" indent="-285750" algn="just">
              <a:buFont typeface="Wingdings" panose="05000000000000000000" pitchFamily="2" charset="2"/>
              <a:buChar char="Ø"/>
              <a:defRPr/>
            </a:pPr>
            <a:r>
              <a:rPr lang="ru-RU" sz="1600" kern="10" spc="100" dirty="0" smtClean="0">
                <a:ln w="11430">
                  <a:noFill/>
                </a:ln>
                <a:solidFill>
                  <a:srgbClr val="FFFF00"/>
                </a:solidFill>
                <a:cs typeface="Arial" panose="020B0604020202020204" pitchFamily="34" charset="0"/>
              </a:rPr>
              <a:t>учебник </a:t>
            </a:r>
            <a:r>
              <a:rPr lang="ru-RU" sz="1600" kern="10" spc="100" dirty="0">
                <a:ln w="11430">
                  <a:noFill/>
                </a:ln>
                <a:solidFill>
                  <a:srgbClr val="FFFF00"/>
                </a:solidFill>
                <a:cs typeface="Arial" panose="020B0604020202020204" pitchFamily="34" charset="0"/>
              </a:rPr>
              <a:t>«Пограничное регионоведение»;</a:t>
            </a:r>
          </a:p>
          <a:p>
            <a:pPr marL="720000" lvl="0" indent="-285750" algn="just">
              <a:buFont typeface="Wingdings" panose="05000000000000000000" pitchFamily="2" charset="2"/>
              <a:buChar char="Ø"/>
              <a:defRPr/>
            </a:pPr>
            <a:r>
              <a:rPr lang="ru-RU" sz="1600" kern="10" spc="100" dirty="0" smtClean="0">
                <a:ln w="11430">
                  <a:noFill/>
                </a:ln>
                <a:solidFill>
                  <a:srgbClr val="FFFF00"/>
                </a:solidFill>
                <a:cs typeface="Arial" panose="020B0604020202020204" pitchFamily="34" charset="0"/>
              </a:rPr>
              <a:t>проект </a:t>
            </a:r>
            <a:r>
              <a:rPr lang="ru-RU" sz="1600" kern="10" spc="100" dirty="0">
                <a:ln w="11430">
                  <a:noFill/>
                </a:ln>
                <a:solidFill>
                  <a:srgbClr val="FFFF00"/>
                </a:solidFill>
                <a:cs typeface="Arial" panose="020B0604020202020204" pitchFamily="34" charset="0"/>
              </a:rPr>
              <a:t>Рекомендаций по совершенствованию правового регулирования деятельности пограничных ведомств государств – участников СНГ в сфере противодействия </a:t>
            </a:r>
            <a:r>
              <a:rPr lang="ru-RU" sz="1600" kern="10" spc="100" dirty="0" smtClean="0">
                <a:ln w="11430">
                  <a:noFill/>
                </a:ln>
                <a:solidFill>
                  <a:srgbClr val="FFFF00"/>
                </a:solidFill>
                <a:cs typeface="Arial" panose="020B0604020202020204" pitchFamily="34" charset="0"/>
              </a:rPr>
              <a:t>терроризму;</a:t>
            </a:r>
          </a:p>
          <a:p>
            <a:pPr marL="720000" lvl="0" indent="-285750" algn="just">
              <a:buFont typeface="Wingdings" panose="05000000000000000000" pitchFamily="2" charset="2"/>
              <a:buChar char="Ø"/>
              <a:defRPr/>
            </a:pPr>
            <a:r>
              <a:rPr lang="ru-RU" sz="1600" kern="10" spc="100" dirty="0" smtClean="0">
                <a:ln w="11430">
                  <a:noFill/>
                </a:ln>
                <a:solidFill>
                  <a:srgbClr val="FFFF00"/>
                </a:solidFill>
                <a:cs typeface="Arial" panose="020B0604020202020204" pitchFamily="34" charset="0"/>
              </a:rPr>
              <a:t>Методические рекомендации </a:t>
            </a:r>
            <a:r>
              <a:rPr lang="ru-RU" sz="1600" kern="10" spc="100" dirty="0">
                <a:ln w="11430">
                  <a:noFill/>
                </a:ln>
                <a:solidFill>
                  <a:srgbClr val="FFFF00"/>
                </a:solidFill>
                <a:cs typeface="Arial" panose="020B0604020202020204" pitchFamily="34" charset="0"/>
              </a:rPr>
              <a:t>по повышению эффективности международно-правового сотрудничества в сфере обеспечения пограничной безопасности государств – участников СНГ;</a:t>
            </a:r>
            <a:endParaRPr kumimoji="0" lang="ru-RU" sz="1600" b="0" i="0" u="none" strike="noStrike" kern="10" cap="none" spc="100" normalizeH="0" baseline="0" noProof="0" dirty="0">
              <a:ln w="11430">
                <a:noFill/>
              </a:ln>
              <a:solidFill>
                <a:srgbClr val="FFFF00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720000" lvl="0" indent="-285750" algn="just">
              <a:buFont typeface="Wingdings" panose="05000000000000000000" pitchFamily="2" charset="2"/>
              <a:buChar char="Ø"/>
              <a:defRPr/>
            </a:pPr>
            <a:r>
              <a:rPr lang="ru-RU" sz="1600" kern="10" spc="100" dirty="0" smtClean="0">
                <a:ln w="11430">
                  <a:noFill/>
                </a:ln>
                <a:solidFill>
                  <a:srgbClr val="FFFF00"/>
                </a:solidFill>
                <a:cs typeface="Arial" panose="020B0604020202020204" pitchFamily="34" charset="0"/>
              </a:rPr>
              <a:t>Методические рекомендации </a:t>
            </a:r>
            <a:r>
              <a:rPr lang="ru-RU" sz="1600" kern="10" spc="100" dirty="0">
                <a:ln w="11430">
                  <a:noFill/>
                </a:ln>
                <a:solidFill>
                  <a:srgbClr val="FFFF00"/>
                </a:solidFill>
                <a:cs typeface="Arial" panose="020B0604020202020204" pitchFamily="34" charset="0"/>
              </a:rPr>
              <a:t>по интерпретации результатов проведения экспертного опроса по основным направлениям и формам деятельности Совета командующих Пограничными войсками</a:t>
            </a:r>
            <a:endParaRPr kumimoji="0" lang="ru-RU" sz="1600" b="0" i="0" u="none" strike="noStrike" kern="10" cap="none" spc="100" normalizeH="0" baseline="0" noProof="0" dirty="0">
              <a:ln w="11430">
                <a:noFill/>
              </a:ln>
              <a:solidFill>
                <a:srgbClr val="FFFF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7" name="Picture 2" descr="E:\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6326">
            <a:off x="9828768" y="3585376"/>
            <a:ext cx="2219147" cy="2956128"/>
          </a:xfrm>
          <a:prstGeom prst="rect">
            <a:avLst/>
          </a:prstGeom>
          <a:effectLst>
            <a:outerShdw blurRad="203200" dist="1397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E: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8808">
            <a:off x="8214585" y="3583547"/>
            <a:ext cx="2156625" cy="2968296"/>
          </a:xfrm>
          <a:prstGeom prst="rect">
            <a:avLst/>
          </a:prstGeom>
          <a:effectLst>
            <a:outerShdw blurRad="203200" dist="1397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E: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478" y="3450038"/>
            <a:ext cx="2193642" cy="2968295"/>
          </a:xfrm>
          <a:prstGeom prst="rect">
            <a:avLst/>
          </a:prstGeom>
          <a:effectLst>
            <a:outerShdw blurRad="203200" dist="1397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8265179" y="2140628"/>
            <a:ext cx="37675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НИР</a:t>
            </a:r>
          </a:p>
          <a:p>
            <a:pPr marL="18000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cap="all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«Грань-Координация»</a:t>
            </a:r>
            <a:endParaRPr kumimoji="0" lang="ru-RU" sz="20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CB8BA3-F0A3-C8F5-6319-3E3AE7FA1F89}"/>
              </a:ext>
            </a:extLst>
          </p:cNvPr>
          <p:cNvSpPr txBox="1"/>
          <p:nvPr/>
        </p:nvSpPr>
        <p:spPr>
          <a:xfrm>
            <a:off x="1336376" y="141375"/>
            <a:ext cx="9568481" cy="738139"/>
          </a:xfrm>
          <a:prstGeom prst="rect">
            <a:avLst/>
          </a:prstGeom>
          <a:solidFill>
            <a:srgbClr val="078707">
              <a:alpha val="86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48000" bIns="48000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ctr" defTabSz="1219170">
              <a:lnSpc>
                <a:spcPts val="2500"/>
              </a:lnSpc>
              <a:defRPr/>
            </a:pPr>
            <a:r>
              <a:rPr lang="ru-RU" sz="2400" b="1" dirty="0">
                <a:solidFill>
                  <a:srgbClr val="FFFF00"/>
                </a:solidFill>
                <a:latin typeface="+mj-lt"/>
              </a:rPr>
              <a:t>Совместная научно-исследовательская </a:t>
            </a:r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деятельность</a:t>
            </a:r>
          </a:p>
          <a:p>
            <a:pPr algn="ctr" defTabSz="1219170">
              <a:lnSpc>
                <a:spcPts val="2500"/>
              </a:lnSpc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Совета командующих Пограничными войсками </a:t>
            </a:r>
            <a:r>
              <a:rPr lang="ru-RU" sz="2400" b="1" dirty="0">
                <a:solidFill>
                  <a:srgbClr val="FFFF00"/>
                </a:solidFill>
                <a:latin typeface="+mj-lt"/>
              </a:rPr>
              <a:t>в 2024 </a:t>
            </a:r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году</a:t>
            </a:r>
            <a:endParaRPr lang="ru-RU" sz="24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24" name="Picture 2" descr="C:\Documents and Settings\chistyakov\Мои документы\Мои рисунки\КС-СКПВ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3352" y="135648"/>
            <a:ext cx="633964" cy="782107"/>
          </a:xfrm>
          <a:prstGeom prst="rect">
            <a:avLst/>
          </a:prstGeom>
          <a:ln>
            <a:noFill/>
          </a:ln>
          <a:effectLst>
            <a:outerShdw blurRad="393700" dist="63500" dir="16680000" sx="117000" sy="117000" algn="t" rotWithShape="0">
              <a:sysClr val="windowText" lastClr="000000">
                <a:alpha val="4000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959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5660656"/>
              </p:ext>
            </p:extLst>
          </p:nvPr>
        </p:nvGraphicFramePr>
        <p:xfrm>
          <a:off x="127831" y="216856"/>
          <a:ext cx="3778250" cy="534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Acrobat Document" r:id="rId3" imgW="3778250" imgH="5346700" progId="AcroExch.Document.11">
                  <p:embed/>
                </p:oleObj>
              </mc:Choice>
              <mc:Fallback>
                <p:oleObj name="Acrobat Document" r:id="rId3" imgW="3778250" imgH="53467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7831" y="216856"/>
                        <a:ext cx="3778250" cy="534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91344" y="5906887"/>
            <a:ext cx="11804877" cy="553998"/>
          </a:xfrm>
          <a:prstGeom prst="rect">
            <a:avLst/>
          </a:prstGeom>
          <a:noFill/>
        </p:spPr>
        <p:txBody>
          <a:bodyPr tIns="0" bIns="0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b="1" kern="10" spc="100" dirty="0" smtClean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Утверждено Решением Совета </a:t>
            </a:r>
            <a:r>
              <a:rPr lang="ru-RU" b="1" kern="10" spc="100" dirty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глав правительств государств – участников </a:t>
            </a:r>
            <a:r>
              <a:rPr lang="ru-RU" b="1" kern="10" spc="100" dirty="0" smtClean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СНГ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b="1" i="1" kern="10" spc="100" dirty="0" smtClean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(г</a:t>
            </a:r>
            <a:r>
              <a:rPr lang="ru-RU" b="1" i="1" kern="10" spc="100" dirty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. </a:t>
            </a:r>
            <a:r>
              <a:rPr lang="ru-RU" b="1" i="1" kern="10" spc="100" dirty="0" smtClean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Ялта, 25 мая 2007 года)</a:t>
            </a:r>
            <a:endParaRPr lang="ru-RU" b="1" i="1" kern="10" spc="100" dirty="0" smtClean="0">
              <a:ln w="11430"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76200" dist="63500" dir="30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/>
            </a:endParaRPr>
          </a:p>
        </p:txBody>
      </p:sp>
      <p:pic>
        <p:nvPicPr>
          <p:cNvPr id="36" name="Picture 11" descr="ксс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832" y="241135"/>
            <a:ext cx="630680" cy="6675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CB8BA3-F0A3-C8F5-6319-3E3AE7FA1F89}"/>
              </a:ext>
            </a:extLst>
          </p:cNvPr>
          <p:cNvSpPr txBox="1"/>
          <p:nvPr/>
        </p:nvSpPr>
        <p:spPr>
          <a:xfrm>
            <a:off x="4164514" y="216856"/>
            <a:ext cx="7689987" cy="1058739"/>
          </a:xfrm>
          <a:prstGeom prst="rect">
            <a:avLst/>
          </a:prstGeom>
          <a:solidFill>
            <a:srgbClr val="078707">
              <a:alpha val="86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48000" bIns="48000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ctr" defTabSz="1219170">
              <a:lnSpc>
                <a:spcPts val="2500"/>
              </a:lnSpc>
              <a:defRPr/>
            </a:pPr>
            <a:r>
              <a:rPr lang="ru-RU" b="1" dirty="0" smtClean="0">
                <a:solidFill>
                  <a:srgbClr val="FFFF00"/>
                </a:solidFill>
                <a:latin typeface="+mj-lt"/>
              </a:rPr>
              <a:t>ПОЛОЖЕНИЕ </a:t>
            </a:r>
            <a:r>
              <a:rPr lang="ru-RU" b="1" dirty="0">
                <a:solidFill>
                  <a:srgbClr val="FFFF00"/>
                </a:solidFill>
                <a:latin typeface="+mj-lt"/>
              </a:rPr>
              <a:t>о стипендии Совета командующих Пограничными войсками для слушателей и курсантов образовательных учреждений</a:t>
            </a:r>
          </a:p>
          <a:p>
            <a:pPr algn="ctr" defTabSz="1219170">
              <a:lnSpc>
                <a:spcPts val="2500"/>
              </a:lnSpc>
              <a:defRPr/>
            </a:pPr>
            <a:r>
              <a:rPr lang="ru-RU" b="1" dirty="0">
                <a:solidFill>
                  <a:srgbClr val="FFFF00"/>
                </a:solidFill>
                <a:latin typeface="+mj-lt"/>
              </a:rPr>
              <a:t>пограничных ведомств государств – </a:t>
            </a:r>
            <a:r>
              <a:rPr lang="ru-RU" b="1" dirty="0" smtClean="0">
                <a:solidFill>
                  <a:srgbClr val="FFFF00"/>
                </a:solidFill>
                <a:latin typeface="+mj-lt"/>
              </a:rPr>
              <a:t>участников СНГ</a:t>
            </a:r>
            <a:endParaRPr lang="ru-RU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/>
          <a:srcRect l="24357" t="13916" b="14318"/>
          <a:stretch/>
        </p:blipFill>
        <p:spPr>
          <a:xfrm>
            <a:off x="4871864" y="1415583"/>
            <a:ext cx="6238521" cy="41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1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/>
          <a:srcRect t="5201" b="15980"/>
          <a:stretch/>
        </p:blipFill>
        <p:spPr>
          <a:xfrm>
            <a:off x="9212711" y="750294"/>
            <a:ext cx="2880320" cy="167059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/>
          <a:srcRect b="5760"/>
          <a:stretch/>
        </p:blipFill>
        <p:spPr>
          <a:xfrm>
            <a:off x="6246373" y="764705"/>
            <a:ext cx="2945971" cy="208823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/>
          <a:srcRect b="5760"/>
          <a:stretch/>
        </p:blipFill>
        <p:spPr>
          <a:xfrm>
            <a:off x="3215680" y="764704"/>
            <a:ext cx="3002583" cy="208823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"/>
          <a:srcRect l="1826" t="3168"/>
          <a:stretch/>
        </p:blipFill>
        <p:spPr>
          <a:xfrm>
            <a:off x="47328" y="764704"/>
            <a:ext cx="3102306" cy="2173675"/>
          </a:xfrm>
          <a:prstGeom prst="rect">
            <a:avLst/>
          </a:prstGeom>
        </p:spPr>
      </p:pic>
      <p:pic>
        <p:nvPicPr>
          <p:cNvPr id="31" name="Picture 2" descr="http://www.playcast.ru/uploads/2016/04/12/1823527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31363" y="0"/>
            <a:ext cx="1450843" cy="108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219" y="-27384"/>
            <a:ext cx="118093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2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Эстафета Победы в Великой Отечественной войне</a:t>
            </a:r>
          </a:p>
          <a:p>
            <a:pPr lvl="0" algn="ctr" defTabSz="685800">
              <a:defRPr/>
            </a:pPr>
            <a:r>
              <a:rPr lang="ru-RU" sz="2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вдоль </a:t>
            </a:r>
            <a:r>
              <a:rPr lang="ru-RU" sz="2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внешних границ государств – участников </a:t>
            </a:r>
            <a:r>
              <a:rPr lang="ru-RU" sz="2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СНГ</a:t>
            </a:r>
            <a:endParaRPr lang="ru-RU" sz="22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/>
          <a:srcRect b="4965"/>
          <a:stretch/>
        </p:blipFill>
        <p:spPr>
          <a:xfrm>
            <a:off x="6232776" y="4557161"/>
            <a:ext cx="2945970" cy="223224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9"/>
          <a:srcRect l="3878" t="6181" r="13048" b="6854"/>
          <a:stretch/>
        </p:blipFill>
        <p:spPr>
          <a:xfrm>
            <a:off x="9212710" y="2469324"/>
            <a:ext cx="2880320" cy="432008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0"/>
          <a:srcRect t="-1" b="3969"/>
          <a:stretch/>
        </p:blipFill>
        <p:spPr>
          <a:xfrm>
            <a:off x="6246374" y="2924944"/>
            <a:ext cx="2932372" cy="187220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1"/>
          <a:srcRect b="20523"/>
          <a:stretch/>
        </p:blipFill>
        <p:spPr>
          <a:xfrm>
            <a:off x="3215680" y="2938379"/>
            <a:ext cx="2996730" cy="185877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436" y="2601718"/>
            <a:ext cx="3088198" cy="242005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3"/>
          <a:srcRect t="7401"/>
          <a:stretch/>
        </p:blipFill>
        <p:spPr>
          <a:xfrm>
            <a:off x="47328" y="4778858"/>
            <a:ext cx="3161720" cy="201055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75142" y="4778858"/>
            <a:ext cx="3074757" cy="2010551"/>
          </a:xfrm>
          <a:prstGeom prst="rect">
            <a:avLst/>
          </a:prstGeom>
        </p:spPr>
      </p:pic>
      <p:pic>
        <p:nvPicPr>
          <p:cNvPr id="16" name="Picture 2" descr="C:\Documents and Settings\chistyakov\Мои документы\Мои рисунки\КС-СКПВ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1436" y="0"/>
            <a:ext cx="633964" cy="782107"/>
          </a:xfrm>
          <a:prstGeom prst="rect">
            <a:avLst/>
          </a:prstGeom>
          <a:ln>
            <a:noFill/>
          </a:ln>
          <a:effectLst>
            <a:outerShdw blurRad="393700" dist="63500" dir="16680000" sx="117000" sy="117000" algn="t" rotWithShape="0">
              <a:sysClr val="windowText" lastClr="000000">
                <a:alpha val="4000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8608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Kuv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" t="7777" r="6082" b="96"/>
          <a:stretch/>
        </p:blipFill>
        <p:spPr bwMode="auto">
          <a:xfrm>
            <a:off x="3935760" y="188639"/>
            <a:ext cx="8136904" cy="507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1344" y="5629889"/>
            <a:ext cx="11804877" cy="1107996"/>
          </a:xfrm>
          <a:prstGeom prst="rect">
            <a:avLst/>
          </a:prstGeom>
          <a:noFill/>
        </p:spPr>
        <p:txBody>
          <a:bodyPr tIns="0" bIns="0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b="1" kern="10" spc="100" dirty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      «…Совет командующих Пограничными войсками создан Решением Совета глав государств СНГ от 6 июля 1992 года в целях координации усилий государств – участников СНГ в области охраны внешних границ </a:t>
            </a:r>
            <a:r>
              <a:rPr lang="ru-RU" b="1" kern="10" spc="1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                                       и </a:t>
            </a:r>
            <a:r>
              <a:rPr lang="ru-RU" b="1" kern="10" spc="100" dirty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экономических зон, а также обеспечения стабильного </a:t>
            </a:r>
            <a:r>
              <a:rPr lang="ru-RU" b="1" kern="10" spc="10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положения </a:t>
            </a:r>
            <a:r>
              <a:rPr lang="ru-RU" b="1" kern="10" spc="100" dirty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на них…»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b="51790"/>
          <a:stretch/>
        </p:blipFill>
        <p:spPr bwMode="auto">
          <a:xfrm>
            <a:off x="119336" y="188639"/>
            <a:ext cx="3744416" cy="2448273"/>
          </a:xfrm>
          <a:prstGeom prst="rect">
            <a:avLst/>
          </a:prstGeom>
          <a:noFill/>
        </p:spPr>
      </p:pic>
      <p:pic>
        <p:nvPicPr>
          <p:cNvPr id="8" name="Picture 11" descr="ксс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557" y="206262"/>
            <a:ext cx="675427" cy="7149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7394" y="2999845"/>
            <a:ext cx="3746358" cy="2262271"/>
          </a:xfrm>
          <a:prstGeom prst="rect">
            <a:avLst/>
          </a:prstGeom>
        </p:spPr>
      </p:pic>
      <p:pic>
        <p:nvPicPr>
          <p:cNvPr id="10" name="Picture 11" descr="ксс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557" y="3074090"/>
            <a:ext cx="675427" cy="7149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758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C:\Users\zaichenko\Desktop\2.7 Тезисы Ерёмина\Фото ветераны\2avCqk56Vx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3" r="5730"/>
          <a:stretch>
            <a:fillRect/>
          </a:stretch>
        </p:blipFill>
        <p:spPr bwMode="auto">
          <a:xfrm>
            <a:off x="4579938" y="1052513"/>
            <a:ext cx="7566025" cy="574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1613" b="14464"/>
          <a:stretch>
            <a:fillRect/>
          </a:stretch>
        </p:blipFill>
        <p:spPr bwMode="auto">
          <a:xfrm>
            <a:off x="47625" y="1052513"/>
            <a:ext cx="44640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10925" r="4787" b="710"/>
          <a:stretch>
            <a:fillRect/>
          </a:stretch>
        </p:blipFill>
        <p:spPr bwMode="auto">
          <a:xfrm>
            <a:off x="47625" y="4076700"/>
            <a:ext cx="446405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4168" y="85058"/>
            <a:ext cx="720080" cy="8245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1559496" y="150456"/>
            <a:ext cx="8568952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600"/>
              </a:lnSpc>
              <a:spcBef>
                <a:spcPts val="0"/>
              </a:spcBef>
              <a:defRPr/>
            </a:pP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pitchFamily="34" charset="0"/>
              </a:rPr>
              <a:t>БОЕВОЙ РАСЧЕТ</a:t>
            </a:r>
          </a:p>
          <a:p>
            <a:pPr lvl="0" algn="ctr">
              <a:lnSpc>
                <a:spcPts val="2600"/>
              </a:lnSpc>
              <a:spcBef>
                <a:spcPts val="0"/>
              </a:spcBef>
              <a:defRPr/>
            </a:pP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pitchFamily="34" charset="0"/>
              </a:rPr>
              <a:t>в </a:t>
            </a:r>
            <a:r>
              <a:rPr lang="ru-RU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pitchFamily="34" charset="0"/>
              </a:rPr>
              <a:t>мемориальном комплексе «Брестская крепость-герой»</a:t>
            </a:r>
          </a:p>
        </p:txBody>
      </p:sp>
    </p:spTree>
    <p:extLst>
      <p:ext uri="{BB962C8B-B14F-4D97-AF65-F5344CB8AC3E}">
        <p14:creationId xmlns:p14="http://schemas.microsoft.com/office/powerpoint/2010/main" val="281878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890ADFFE-98E4-4360-A648-9490B8ED7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46857"/>
            <a:ext cx="10585176" cy="77307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ru-RU" sz="2400" kern="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Международная </a:t>
            </a:r>
            <a:r>
              <a:rPr lang="ru-RU" sz="2400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молодежная патриотическая </a:t>
            </a:r>
            <a:r>
              <a:rPr lang="ru-RU" sz="2400" kern="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акция «Боевой </a:t>
            </a:r>
            <a:r>
              <a:rPr lang="ru-RU" sz="2400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расчет»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332523"/>
            <a:ext cx="3945314" cy="26005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1"/>
          <a:stretch/>
        </p:blipFill>
        <p:spPr>
          <a:xfrm>
            <a:off x="119336" y="3996820"/>
            <a:ext cx="3945314" cy="27737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" r="8618"/>
          <a:stretch/>
        </p:blipFill>
        <p:spPr>
          <a:xfrm>
            <a:off x="8517582" y="1336039"/>
            <a:ext cx="3600400" cy="25970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1"/>
          <a:stretch/>
        </p:blipFill>
        <p:spPr>
          <a:xfrm>
            <a:off x="4151784" y="3996820"/>
            <a:ext cx="3585273" cy="27737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7"/>
          <a:stretch/>
        </p:blipFill>
        <p:spPr>
          <a:xfrm>
            <a:off x="7827240" y="3996820"/>
            <a:ext cx="4291770" cy="27445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 t="10705"/>
          <a:stretch/>
        </p:blipFill>
        <p:spPr>
          <a:xfrm>
            <a:off x="4151784" y="1332523"/>
            <a:ext cx="4278664" cy="2603640"/>
          </a:xfrm>
          <a:prstGeom prst="rect">
            <a:avLst/>
          </a:prstGeom>
        </p:spPr>
      </p:pic>
      <p:pic>
        <p:nvPicPr>
          <p:cNvPr id="10" name="Picture 2" descr="C:\Documents and Settings\chistyakov\Мои документы\Мои рисунки\КС-СКПВ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360" y="246857"/>
            <a:ext cx="720080" cy="888346"/>
          </a:xfrm>
          <a:prstGeom prst="rect">
            <a:avLst/>
          </a:prstGeom>
          <a:ln>
            <a:noFill/>
          </a:ln>
          <a:effectLst>
            <a:outerShdw blurRad="393700" dist="63500" dir="16680000" sx="117000" sy="117000" algn="t" rotWithShape="0">
              <a:sysClr val="windowText" lastClr="000000">
                <a:alpha val="4000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979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7408" y="332659"/>
            <a:ext cx="9900592" cy="954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5" tIns="45718" rIns="91435" bIns="45718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Совещание руководителей базовых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организаций государств – участников СНГ</a:t>
            </a:r>
            <a:endParaRPr lang="ru-RU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423592" y="1196753"/>
            <a:ext cx="8073634" cy="1588"/>
          </a:xfrm>
          <a:prstGeom prst="line">
            <a:avLst/>
          </a:prstGeom>
          <a:noFill/>
          <a:ln w="12700" cap="flat" cmpd="sng" algn="ctr">
            <a:solidFill>
              <a:srgbClr val="FFFF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071664" y="2078459"/>
            <a:ext cx="7992888" cy="156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pitchFamily="34" charset="0"/>
              </a:rPr>
              <a:t>«Роль и место Совета командующих</a:t>
            </a:r>
          </a:p>
          <a:p>
            <a:pPr algn="ctr"/>
            <a:r>
              <a:rPr lang="ru-RU" sz="24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pitchFamily="34" charset="0"/>
              </a:rPr>
              <a:t>Пограничными войсками в подготовке кадров</a:t>
            </a:r>
          </a:p>
          <a:p>
            <a:pPr algn="ctr"/>
            <a:r>
              <a:rPr lang="ru-RU" sz="24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pitchFamily="34" charset="0"/>
              </a:rPr>
              <a:t>в сфере обеспечения пограничной безопасности государств – участников СНГ»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89500" y="5949281"/>
            <a:ext cx="3429024" cy="64632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25 апреля 2024 года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г. Минск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20136" y="4117465"/>
            <a:ext cx="4218360" cy="170815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ctr" defTabSz="914352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2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pitchFamily="34" charset="0"/>
              </a:rPr>
              <a:t>Выступление</a:t>
            </a:r>
            <a:endParaRPr lang="ru-RU" sz="20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  <a:p>
            <a:pPr algn="ctr" defTabSz="91435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pitchFamily="34" charset="0"/>
              </a:rPr>
              <a:t>Заместителя Председателя</a:t>
            </a:r>
          </a:p>
          <a:p>
            <a:pPr algn="ctr" defTabSz="91435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pitchFamily="34" charset="0"/>
              </a:rPr>
              <a:t>Координационной службы СКПВ</a:t>
            </a:r>
          </a:p>
          <a:p>
            <a:pPr algn="ctr" defTabSz="91435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pitchFamily="34" charset="0"/>
              </a:rPr>
              <a:t>генерал-майора </a:t>
            </a:r>
            <a:r>
              <a:rPr lang="ru-RU" sz="2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pitchFamily="34" charset="0"/>
              </a:rPr>
              <a:t>МОИСЕЕНКО</a:t>
            </a:r>
          </a:p>
          <a:p>
            <a:pPr algn="ctr" defTabSz="91435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pitchFamily="34" charset="0"/>
              </a:rPr>
              <a:t>Владимира Григорьевича</a:t>
            </a:r>
          </a:p>
        </p:txBody>
      </p:sp>
      <p:pic>
        <p:nvPicPr>
          <p:cNvPr id="8" name="Picture 2" descr="Логотип СКПВ март 2022">
            <a:extLst>
              <a:ext uri="{FF2B5EF4-FFF2-40B4-BE49-F238E27FC236}">
                <a16:creationId xmlns:a16="http://schemas.microsoft.com/office/drawing/2014/main" id="{273334CA-75EF-E2D0-DA53-A10EC8555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98" y="3126774"/>
            <a:ext cx="3390939" cy="343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4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9127159"/>
              </p:ext>
            </p:extLst>
          </p:nvPr>
        </p:nvGraphicFramePr>
        <p:xfrm>
          <a:off x="197018" y="206262"/>
          <a:ext cx="3778250" cy="534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Acrobat Document" r:id="rId3" imgW="3778250" imgH="5346700" progId="AcroExch.Document.11">
                  <p:embed/>
                </p:oleObj>
              </mc:Choice>
              <mc:Fallback>
                <p:oleObj name="Acrobat Document" r:id="rId3" imgW="3778250" imgH="53467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7018" y="206262"/>
                        <a:ext cx="3778250" cy="534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91344" y="5691444"/>
            <a:ext cx="11804877" cy="984885"/>
          </a:xfrm>
          <a:prstGeom prst="rect">
            <a:avLst/>
          </a:prstGeom>
          <a:noFill/>
        </p:spPr>
        <p:txBody>
          <a:bodyPr tIns="0" bIns="0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b="1" kern="10" spc="100" dirty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      </a:t>
            </a:r>
            <a:r>
              <a:rPr lang="ru-RU" b="1" kern="10" spc="100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«Создать постоянный рабочий орган Совета командующих Пограничными войсками </a:t>
            </a:r>
            <a:r>
              <a:rPr lang="ru-RU" b="1" kern="10" spc="100" dirty="0" smtClean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– КООРДИНАЦИОННУЮ СЛУЖБУ.»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kern="10" spc="100" dirty="0" smtClean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	Соглашение о </a:t>
            </a:r>
            <a:r>
              <a:rPr lang="ru-RU" sz="1400" b="1" kern="10" spc="100" dirty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постоянном рабочем </a:t>
            </a:r>
            <a:r>
              <a:rPr lang="ru-RU" sz="1400" b="1" kern="10" spc="100" dirty="0" smtClean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органе Совета </a:t>
            </a:r>
            <a:r>
              <a:rPr lang="ru-RU" sz="1400" b="1" kern="10" spc="100" dirty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командующих Пограничными </a:t>
            </a:r>
            <a:r>
              <a:rPr lang="ru-RU" sz="1400" b="1" kern="10" spc="100" dirty="0" smtClean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войсками (подписано Советом глав правительств государств – участников СНГ, г. Бишкек, 9 </a:t>
            </a:r>
            <a:r>
              <a:rPr lang="ru-RU" sz="1400" b="1" kern="10" spc="100" dirty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октября 1992 </a:t>
            </a:r>
            <a:r>
              <a:rPr lang="ru-RU" sz="1400" b="1" kern="10" spc="100" dirty="0" smtClean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года)</a:t>
            </a:r>
            <a:endParaRPr lang="ru-RU" sz="1400" b="1" kern="10" spc="100" dirty="0">
              <a:ln w="11430"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76200" dist="63500" dir="30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/>
            </a:endParaRPr>
          </a:p>
        </p:txBody>
      </p:sp>
      <p:pic>
        <p:nvPicPr>
          <p:cNvPr id="36" name="Picture 11" descr="ксс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3557" y="206262"/>
            <a:ext cx="675427" cy="7149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768" y="206262"/>
            <a:ext cx="7553871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2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3495428"/>
              </p:ext>
            </p:extLst>
          </p:nvPr>
        </p:nvGraphicFramePr>
        <p:xfrm>
          <a:off x="126992" y="231516"/>
          <a:ext cx="3778250" cy="534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Acrobat Document" r:id="rId3" imgW="3778250" imgH="5346700" progId="AcroExch.Document.11">
                  <p:embed/>
                </p:oleObj>
              </mc:Choice>
              <mc:Fallback>
                <p:oleObj name="Acrobat Document" r:id="rId3" imgW="3778250" imgH="53467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6992" y="231516"/>
                        <a:ext cx="3778250" cy="534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91344" y="5799166"/>
            <a:ext cx="11804877" cy="769441"/>
          </a:xfrm>
          <a:prstGeom prst="rect">
            <a:avLst/>
          </a:prstGeom>
          <a:noFill/>
        </p:spPr>
        <p:txBody>
          <a:bodyPr tIns="0" bIns="0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b="1" kern="10" spc="100" dirty="0" smtClean="0">
                <a:ln w="11430">
                  <a:solidFill>
                    <a:srgbClr val="FFC00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Выдержки из </a:t>
            </a:r>
            <a:r>
              <a:rPr lang="ru-RU" b="1" kern="10" spc="100" dirty="0" smtClean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Соглашения о Положении о Совете </a:t>
            </a:r>
            <a:r>
              <a:rPr lang="ru-RU" b="1" kern="10" spc="100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командующих Пограничными </a:t>
            </a:r>
            <a:r>
              <a:rPr lang="ru-RU" b="1" kern="10" spc="100" dirty="0" smtClean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войсками </a:t>
            </a:r>
            <a:r>
              <a:rPr lang="ru-RU" sz="1400" b="1" kern="10" spc="100" dirty="0" smtClean="0">
                <a:ln w="11430">
                  <a:solidFill>
                    <a:srgbClr val="FFC00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(подписано Советом глав государств государств – участников СНГ, г. Бишкек, 24 сентября 1993 года)</a:t>
            </a:r>
            <a:endParaRPr lang="ru-RU" sz="1400" b="1" kern="10" spc="100" dirty="0">
              <a:ln w="11430">
                <a:solidFill>
                  <a:srgbClr val="FFC000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76200" dist="63500" dir="30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/>
            </a:endParaRPr>
          </a:p>
        </p:txBody>
      </p:sp>
      <p:pic>
        <p:nvPicPr>
          <p:cNvPr id="36" name="Picture 11" descr="ксс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6992" y="92075"/>
            <a:ext cx="675427" cy="7149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948076" y="3158911"/>
            <a:ext cx="8048145" cy="2215991"/>
          </a:xfrm>
          <a:prstGeom prst="rect">
            <a:avLst/>
          </a:prstGeom>
          <a:noFill/>
        </p:spPr>
        <p:txBody>
          <a:bodyPr wrap="square" tIns="0" bIns="0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kern="10" spc="100" dirty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	</a:t>
            </a:r>
            <a:r>
              <a:rPr lang="ru-RU" sz="1600" b="1" kern="10" spc="100" dirty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3. Функции Совета </a:t>
            </a:r>
            <a:r>
              <a:rPr lang="ru-RU" sz="1600" b="1" kern="10" spc="100" dirty="0" smtClean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командующих</a:t>
            </a:r>
            <a:endParaRPr lang="ru-RU" sz="1600" b="1" kern="10" spc="100" dirty="0">
              <a:ln w="11430"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76200" dist="63500" dir="30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kern="10" spc="100" dirty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3.1. Совет командующих</a:t>
            </a:r>
            <a:r>
              <a:rPr lang="ru-RU" sz="1600" b="1" kern="10" spc="100" dirty="0" smtClean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kern="10" spc="100" dirty="0" smtClean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	…</a:t>
            </a:r>
            <a:endParaRPr lang="ru-RU" sz="1600" b="1" kern="10" spc="100" dirty="0">
              <a:ln w="11430"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76200" dist="63500" dir="30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kern="10" spc="100" dirty="0" smtClean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	</a:t>
            </a:r>
            <a:r>
              <a:rPr lang="ru-RU" sz="1600" b="1" kern="10" spc="100" dirty="0" smtClean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рассматривает </a:t>
            </a:r>
            <a:r>
              <a:rPr lang="ru-RU" sz="1600" b="1" kern="10" spc="100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и вырабатывает предложения по вопросам </a:t>
            </a:r>
            <a:r>
              <a:rPr lang="ru-RU" sz="1600" b="1" kern="10" spc="100" dirty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оперативной и мобилизационной подготовки, </a:t>
            </a:r>
            <a:r>
              <a:rPr lang="ru-RU" sz="1600" b="1" kern="10" spc="100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подготовки и переподготовки офицерских кадров, военно-научных исследований</a:t>
            </a:r>
            <a:r>
              <a:rPr lang="ru-RU" sz="1600" b="1" kern="10" spc="100" dirty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, технического и тылового обеспечения Пограничных войск государств – участников Содружества</a:t>
            </a:r>
            <a:r>
              <a:rPr lang="ru-RU" sz="1600" b="1" kern="10" spc="100" dirty="0" smtClean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75022" y="935096"/>
            <a:ext cx="8048145" cy="1969770"/>
          </a:xfrm>
          <a:prstGeom prst="rect">
            <a:avLst/>
          </a:prstGeom>
          <a:noFill/>
        </p:spPr>
        <p:txBody>
          <a:bodyPr wrap="square" tIns="0" bIns="0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kern="10" spc="100" dirty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	2.1. Целями деятельности Совета командующих являются</a:t>
            </a:r>
            <a:r>
              <a:rPr lang="ru-RU" sz="1600" b="1" kern="10" spc="100" dirty="0" smtClean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kern="10" spc="100" dirty="0" smtClean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	…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kern="10" spc="100" dirty="0" smtClean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	</a:t>
            </a:r>
            <a:r>
              <a:rPr lang="ru-RU" sz="1600" b="1" kern="10" spc="100" dirty="0" smtClean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содействие </a:t>
            </a:r>
            <a:r>
              <a:rPr lang="ru-RU" sz="1600" b="1" kern="10" spc="100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развитию</a:t>
            </a:r>
            <a:r>
              <a:rPr lang="ru-RU" sz="1600" b="1" kern="10" spc="100" dirty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 </a:t>
            </a:r>
            <a:r>
              <a:rPr lang="ru-RU" sz="1600" b="1" kern="10" spc="100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и укреплению </a:t>
            </a:r>
            <a:r>
              <a:rPr lang="ru-RU" sz="1600" b="1" kern="10" spc="100" dirty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Пограничных войск государств-участников Содружества путем сближения национального законодательства по вопросам границ и их охраны, взаимного обмена информацией, </a:t>
            </a:r>
            <a:r>
              <a:rPr lang="ru-RU" sz="1600" b="1" kern="10" spc="100" dirty="0" smtClean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сотрудничества в области</a:t>
            </a:r>
            <a:r>
              <a:rPr lang="ru-RU" sz="1600" b="1" kern="10" spc="100" dirty="0" smtClean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 </a:t>
            </a:r>
            <a:r>
              <a:rPr lang="ru-RU" sz="1600" b="1" kern="10" spc="100" dirty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военно-технической политики и </a:t>
            </a:r>
            <a:r>
              <a:rPr lang="ru-RU" sz="1600" b="1" kern="10" spc="100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подготовки кадров</a:t>
            </a:r>
            <a:r>
              <a:rPr lang="ru-RU" sz="1600" b="1" kern="10" spc="100" dirty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CB8BA3-F0A3-C8F5-6319-3E3AE7FA1F89}"/>
              </a:ext>
            </a:extLst>
          </p:cNvPr>
          <p:cNvSpPr txBox="1"/>
          <p:nvPr/>
        </p:nvSpPr>
        <p:spPr>
          <a:xfrm>
            <a:off x="4127154" y="259113"/>
            <a:ext cx="7689987" cy="418629"/>
          </a:xfrm>
          <a:prstGeom prst="rect">
            <a:avLst/>
          </a:prstGeom>
          <a:solidFill>
            <a:srgbClr val="078707">
              <a:alpha val="86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48000" bIns="48000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ctr" defTabSz="1219170">
              <a:lnSpc>
                <a:spcPts val="2500"/>
              </a:lnSpc>
              <a:defRPr/>
            </a:pPr>
            <a:r>
              <a:rPr lang="ru-RU" sz="2400" b="1" dirty="0">
                <a:solidFill>
                  <a:srgbClr val="FFFF00"/>
                </a:solidFill>
                <a:latin typeface="+mj-lt"/>
              </a:rPr>
              <a:t>ЦЕЛЬ И ФУНКЦИЯ ПО ПОДГОТОВКЕ </a:t>
            </a:r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КАДРОВ</a:t>
            </a:r>
          </a:p>
        </p:txBody>
      </p:sp>
    </p:spTree>
    <p:extLst>
      <p:ext uri="{BB962C8B-B14F-4D97-AF65-F5344CB8AC3E}">
        <p14:creationId xmlns:p14="http://schemas.microsoft.com/office/powerpoint/2010/main" val="311840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0187347"/>
              </p:ext>
            </p:extLst>
          </p:nvPr>
        </p:nvGraphicFramePr>
        <p:xfrm>
          <a:off x="8217971" y="186187"/>
          <a:ext cx="3778250" cy="534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Acrobat Document" r:id="rId3" imgW="3778250" imgH="5346700" progId="AcroExch.Document.11">
                  <p:embed/>
                </p:oleObj>
              </mc:Choice>
              <mc:Fallback>
                <p:oleObj name="Acrobat Document" r:id="rId3" imgW="3778250" imgH="53467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17971" y="186187"/>
                        <a:ext cx="3778250" cy="534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91344" y="5660667"/>
            <a:ext cx="11804877" cy="1046440"/>
          </a:xfrm>
          <a:prstGeom prst="rect">
            <a:avLst/>
          </a:prstGeom>
          <a:noFill/>
        </p:spPr>
        <p:txBody>
          <a:bodyPr tIns="0" bIns="0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kern="10" spc="100" dirty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	</a:t>
            </a:r>
            <a:r>
              <a:rPr lang="ru-RU" b="1" kern="10" spc="100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Соглашение о сотрудничестве в подготовке и повышении </a:t>
            </a:r>
            <a:r>
              <a:rPr lang="ru-RU" b="1" kern="10" spc="100" dirty="0" smtClean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квалификации военных </a:t>
            </a:r>
            <a:r>
              <a:rPr lang="ru-RU" b="1" kern="10" spc="100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кадров для пограничных войск </a:t>
            </a:r>
            <a:r>
              <a:rPr lang="ru-RU" b="1" kern="10" spc="100" dirty="0" smtClean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государств – участников Содружества </a:t>
            </a:r>
            <a:r>
              <a:rPr lang="ru-RU" b="1" kern="10" spc="100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Независимых </a:t>
            </a:r>
            <a:r>
              <a:rPr lang="ru-RU" b="1" kern="10" spc="100" dirty="0" smtClean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Государств </a:t>
            </a:r>
            <a:r>
              <a:rPr lang="ru-RU" sz="1400" b="1" kern="10" spc="100" dirty="0" smtClean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(подписано Советом </a:t>
            </a:r>
            <a:r>
              <a:rPr lang="ru-RU" sz="1400" b="1" kern="10" spc="100" dirty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глав правительств государств – участников СНГ, </a:t>
            </a:r>
            <a:r>
              <a:rPr lang="ru-RU" sz="1400" b="1" kern="10" spc="100" dirty="0" smtClean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г. Москва, 3 ноября 1995 года)</a:t>
            </a:r>
            <a:endParaRPr lang="ru-RU" sz="1400" b="1" kern="10" spc="100" dirty="0">
              <a:ln w="11430"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76200" dist="63500" dir="30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/>
            </a:endParaRPr>
          </a:p>
        </p:txBody>
      </p:sp>
      <p:pic>
        <p:nvPicPr>
          <p:cNvPr id="36" name="Picture 11" descr="ксс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28248" y="260648"/>
            <a:ext cx="675427" cy="7149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CB8BA3-F0A3-C8F5-6319-3E3AE7FA1F89}"/>
              </a:ext>
            </a:extLst>
          </p:cNvPr>
          <p:cNvSpPr txBox="1"/>
          <p:nvPr/>
        </p:nvSpPr>
        <p:spPr>
          <a:xfrm>
            <a:off x="209892" y="260648"/>
            <a:ext cx="7689987" cy="739229"/>
          </a:xfrm>
          <a:prstGeom prst="rect">
            <a:avLst/>
          </a:prstGeom>
          <a:solidFill>
            <a:srgbClr val="078707">
              <a:alpha val="86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48000" bIns="48000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ctr" defTabSz="1219170">
              <a:lnSpc>
                <a:spcPts val="2500"/>
              </a:lnSpc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Подготовка и </a:t>
            </a:r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повышение квалификации кадров пограничного профиля</a:t>
            </a:r>
            <a:endParaRPr lang="ru-RU" sz="24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9" name="Рисунок 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485" y="1196752"/>
            <a:ext cx="720080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532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3457781"/>
              </p:ext>
            </p:extLst>
          </p:nvPr>
        </p:nvGraphicFramePr>
        <p:xfrm>
          <a:off x="92075" y="92075"/>
          <a:ext cx="3778250" cy="534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Acrobat Document" r:id="rId3" imgW="3778250" imgH="5346700" progId="AcroExch.Document.11">
                  <p:embed/>
                </p:oleObj>
              </mc:Choice>
              <mc:Fallback>
                <p:oleObj name="Acrobat Document" r:id="rId3" imgW="3778250" imgH="53467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3778250" cy="534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91344" y="5799166"/>
            <a:ext cx="11804877" cy="769441"/>
          </a:xfrm>
          <a:prstGeom prst="rect">
            <a:avLst/>
          </a:prstGeom>
          <a:noFill/>
        </p:spPr>
        <p:txBody>
          <a:bodyPr tIns="0" bIns="0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kern="10" spc="100" dirty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	</a:t>
            </a:r>
            <a:r>
              <a:rPr lang="ru-RU" b="1" kern="10" spc="100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Соглашение </a:t>
            </a:r>
            <a:r>
              <a:rPr lang="ru-RU" b="1" kern="10" spc="100" dirty="0" smtClean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о </a:t>
            </a:r>
            <a:r>
              <a:rPr lang="ru-RU" b="1" kern="10" spc="100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сотрудничестве пограничных войск государств –участников </a:t>
            </a:r>
            <a:r>
              <a:rPr lang="ru-RU" b="1" kern="10" spc="100" dirty="0" smtClean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СНГ в </a:t>
            </a:r>
            <a:r>
              <a:rPr lang="ru-RU" b="1" kern="10" spc="100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вопросах научно-исследовательской </a:t>
            </a:r>
            <a:r>
              <a:rPr lang="ru-RU" b="1" kern="10" spc="100" dirty="0" smtClean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деятельности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kern="10" spc="100" dirty="0" smtClean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(подписано Советом </a:t>
            </a:r>
            <a:r>
              <a:rPr lang="ru-RU" sz="1400" b="1" kern="10" spc="100" dirty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глав правительств государств – участников СНГ, </a:t>
            </a:r>
            <a:r>
              <a:rPr lang="ru-RU" sz="1400" b="1" kern="10" spc="100" dirty="0" smtClean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76200" dist="63500" dir="30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г. Москва, 12 апреля 1996 года)</a:t>
            </a:r>
            <a:endParaRPr lang="ru-RU" sz="1400" b="1" kern="10" spc="100" dirty="0">
              <a:ln w="11430"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76200" dist="63500" dir="30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/>
            </a:endParaRPr>
          </a:p>
        </p:txBody>
      </p:sp>
      <p:pic>
        <p:nvPicPr>
          <p:cNvPr id="36" name="Picture 11" descr="ксс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3557" y="206262"/>
            <a:ext cx="675427" cy="7149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CB8BA3-F0A3-C8F5-6319-3E3AE7FA1F89}"/>
              </a:ext>
            </a:extLst>
          </p:cNvPr>
          <p:cNvSpPr txBox="1"/>
          <p:nvPr/>
        </p:nvSpPr>
        <p:spPr>
          <a:xfrm>
            <a:off x="4164514" y="216856"/>
            <a:ext cx="7689987" cy="739229"/>
          </a:xfrm>
          <a:prstGeom prst="rect">
            <a:avLst/>
          </a:prstGeom>
          <a:solidFill>
            <a:srgbClr val="078707">
              <a:alpha val="86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48000" bIns="48000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ctr" defTabSz="1219170">
              <a:lnSpc>
                <a:spcPts val="2500"/>
              </a:lnSpc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Сотрудничество</a:t>
            </a:r>
          </a:p>
          <a:p>
            <a:pPr algn="ctr" defTabSz="1219170">
              <a:lnSpc>
                <a:spcPts val="2500"/>
              </a:lnSpc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в научно-исследовательской деятельности</a:t>
            </a:r>
            <a:endParaRPr lang="ru-RU" sz="24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1" t="26124" b="18916"/>
          <a:stretch/>
        </p:blipFill>
        <p:spPr>
          <a:xfrm>
            <a:off x="4337099" y="1484784"/>
            <a:ext cx="7344816" cy="36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882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5" y="1082165"/>
            <a:ext cx="3736556" cy="2391532"/>
          </a:xfrm>
          <a:prstGeom prst="rect">
            <a:avLst/>
          </a:prstGeom>
        </p:spPr>
      </p:pic>
      <p:pic>
        <p:nvPicPr>
          <p:cNvPr id="1026" name="Picture 2" descr="https://s0.rbk.ru/v6_top_pics/media/img/6/94/7565046879909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3" r="6033"/>
          <a:stretch/>
        </p:blipFill>
        <p:spPr bwMode="auto">
          <a:xfrm>
            <a:off x="4208489" y="4068230"/>
            <a:ext cx="3722064" cy="234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klike.net/uploads/posts/2022-10/1666006501_3-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"/>
          <a:stretch/>
        </p:blipFill>
        <p:spPr bwMode="auto">
          <a:xfrm>
            <a:off x="242205" y="4068230"/>
            <a:ext cx="3736556" cy="248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kazpravda.kz/media/uploads/publication2/190/59/190591-imag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4" t="6230" b="5444"/>
          <a:stretch/>
        </p:blipFill>
        <p:spPr bwMode="auto">
          <a:xfrm>
            <a:off x="8184232" y="1078972"/>
            <a:ext cx="3714033" cy="246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khovar.tj/rus/wp-content/uploads/2019/05/Voennyj-parad-v-chest-25-j-godovshhiny-obrazovaniya-Pogranichnyh-vojsk-Respubliki-Tadzhikistan-28-05-2019-g.Dushanbe-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5"/>
          <a:stretch/>
        </p:blipFill>
        <p:spPr bwMode="auto">
          <a:xfrm>
            <a:off x="8121349" y="4068230"/>
            <a:ext cx="3775277" cy="250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42206" y="6162303"/>
            <a:ext cx="3746886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"/>
            </a:scene3d>
            <a:sp3d prstMaterial="metal"/>
          </a:bodyPr>
          <a:lstStyle/>
          <a:p>
            <a:pPr lvl="0" algn="ctr">
              <a:defRPr/>
            </a:pPr>
            <a:r>
              <a:rPr lang="ru-RU" sz="1600" dirty="0" smtClean="0">
                <a:solidFill>
                  <a:srgbClr val="7030A0"/>
                </a:solidFill>
              </a:rPr>
              <a:t>Институт пограничной </a:t>
            </a:r>
            <a:r>
              <a:rPr lang="ru-RU" sz="1600" dirty="0">
                <a:solidFill>
                  <a:srgbClr val="7030A0"/>
                </a:solidFill>
              </a:rPr>
              <a:t>службы</a:t>
            </a:r>
          </a:p>
          <a:p>
            <a:pPr lvl="0" algn="ctr">
              <a:defRPr/>
            </a:pPr>
            <a:r>
              <a:rPr lang="ru-RU" sz="1600" dirty="0">
                <a:solidFill>
                  <a:srgbClr val="7030A0"/>
                </a:solidFill>
              </a:rPr>
              <a:t>Республики Бе</a:t>
            </a:r>
            <a:r>
              <a:rPr lang="ru-RU" sz="1600" dirty="0" smtClean="0">
                <a:solidFill>
                  <a:srgbClr val="7030A0"/>
                </a:solidFill>
              </a:rPr>
              <a:t>ларусь</a:t>
            </a:r>
            <a:endParaRPr lang="ru-RU" sz="1600" kern="10" spc="100" dirty="0" smtClean="0">
              <a:ln w="11430">
                <a:noFill/>
              </a:ln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184229" y="3372044"/>
            <a:ext cx="3714036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"/>
            </a:scene3d>
            <a:sp3d prstMaterial="metal"/>
          </a:bodyPr>
          <a:lstStyle/>
          <a:p>
            <a:pPr lvl="0" algn="ctr">
              <a:defRPr/>
            </a:pPr>
            <a:r>
              <a:rPr lang="ru-RU" sz="1600" dirty="0" smtClean="0">
                <a:solidFill>
                  <a:srgbClr val="7030A0"/>
                </a:solidFill>
              </a:rPr>
              <a:t>Пограничная академия КНБ</a:t>
            </a:r>
            <a:endParaRPr lang="ru-RU" sz="1600" dirty="0">
              <a:solidFill>
                <a:srgbClr val="7030A0"/>
              </a:solidFill>
            </a:endParaRPr>
          </a:p>
          <a:p>
            <a:pPr lvl="0" algn="ctr">
              <a:defRPr/>
            </a:pPr>
            <a:r>
              <a:rPr lang="ru-RU" sz="1600" dirty="0">
                <a:solidFill>
                  <a:srgbClr val="7030A0"/>
                </a:solidFill>
              </a:rPr>
              <a:t>Республики </a:t>
            </a:r>
            <a:r>
              <a:rPr lang="ru-RU" sz="1600" dirty="0" smtClean="0">
                <a:solidFill>
                  <a:srgbClr val="7030A0"/>
                </a:solidFill>
              </a:rPr>
              <a:t>Казахстан</a:t>
            </a:r>
            <a:endParaRPr lang="ru-RU" sz="1600" kern="10" spc="100" dirty="0" smtClean="0">
              <a:ln w="11430">
                <a:noFill/>
              </a:ln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121349" y="6160285"/>
            <a:ext cx="3795939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"/>
            </a:scene3d>
            <a:sp3d prstMaterial="metal"/>
          </a:bodyPr>
          <a:lstStyle/>
          <a:p>
            <a:pPr lvl="0" algn="ctr">
              <a:defRPr/>
            </a:pPr>
            <a:r>
              <a:rPr lang="ru-RU" sz="1600" dirty="0" smtClean="0">
                <a:solidFill>
                  <a:srgbClr val="7030A0"/>
                </a:solidFill>
              </a:rPr>
              <a:t>Высший пограничный институт ГКНБ</a:t>
            </a:r>
            <a:endParaRPr lang="ru-RU" sz="1600" dirty="0">
              <a:solidFill>
                <a:srgbClr val="7030A0"/>
              </a:solidFill>
            </a:endParaRPr>
          </a:p>
          <a:p>
            <a:pPr lvl="0" algn="ctr">
              <a:defRPr/>
            </a:pPr>
            <a:r>
              <a:rPr lang="ru-RU" sz="1600" dirty="0">
                <a:solidFill>
                  <a:srgbClr val="7030A0"/>
                </a:solidFill>
              </a:rPr>
              <a:t>Республики </a:t>
            </a:r>
            <a:r>
              <a:rPr lang="ru-RU" sz="1600" dirty="0" smtClean="0">
                <a:solidFill>
                  <a:srgbClr val="7030A0"/>
                </a:solidFill>
              </a:rPr>
              <a:t>Таджикистан</a:t>
            </a:r>
            <a:endParaRPr lang="ru-RU" sz="1600" kern="10" spc="100" dirty="0" smtClean="0">
              <a:ln w="11430">
                <a:noFill/>
              </a:ln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199121" y="6160285"/>
            <a:ext cx="3712199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"/>
            </a:scene3d>
            <a:sp3d prstMaterial="metal"/>
          </a:bodyPr>
          <a:lstStyle/>
          <a:p>
            <a:pPr lvl="0" algn="ctr">
              <a:defRPr/>
            </a:pPr>
            <a:r>
              <a:rPr lang="ru-RU" sz="1600" dirty="0" smtClean="0">
                <a:solidFill>
                  <a:srgbClr val="7030A0"/>
                </a:solidFill>
              </a:rPr>
              <a:t>Голицынский пограничный институт</a:t>
            </a:r>
          </a:p>
          <a:p>
            <a:pPr lvl="0" algn="ctr">
              <a:defRPr/>
            </a:pPr>
            <a:r>
              <a:rPr lang="ru-RU" sz="1600" dirty="0" smtClean="0">
                <a:solidFill>
                  <a:srgbClr val="7030A0"/>
                </a:solidFill>
              </a:rPr>
              <a:t>ФСБ России</a:t>
            </a:r>
            <a:endParaRPr lang="ru-RU" sz="1600" kern="10" spc="100" dirty="0" smtClean="0">
              <a:ln w="11430">
                <a:noFill/>
              </a:ln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42205" y="3364157"/>
            <a:ext cx="3746886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"/>
            </a:scene3d>
            <a:sp3d prstMaterial="metal"/>
          </a:bodyPr>
          <a:lstStyle/>
          <a:p>
            <a:pPr lvl="0" algn="ctr">
              <a:defRPr/>
            </a:pPr>
            <a:r>
              <a:rPr lang="ru-RU" sz="1600" dirty="0" smtClean="0">
                <a:solidFill>
                  <a:srgbClr val="7030A0"/>
                </a:solidFill>
              </a:rPr>
              <a:t>Академия Государственной пограничной службы Азербайджанской Республики</a:t>
            </a:r>
            <a:endParaRPr lang="ru-RU" sz="1600" kern="10" spc="100" dirty="0" smtClean="0">
              <a:ln w="11430">
                <a:noFill/>
              </a:ln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/>
          <a:srcRect l="9638" t="14652" r="12211" b="21395"/>
          <a:stretch/>
        </p:blipFill>
        <p:spPr>
          <a:xfrm>
            <a:off x="4166575" y="1084253"/>
            <a:ext cx="3791298" cy="2416755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166575" y="3364158"/>
            <a:ext cx="3791298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"/>
            </a:scene3d>
            <a:sp3d prstMaterial="metal"/>
          </a:bodyPr>
          <a:lstStyle/>
          <a:p>
            <a:pPr lvl="0" algn="ctr">
              <a:defRPr/>
            </a:pPr>
            <a:r>
              <a:rPr lang="ru-RU" sz="1600" dirty="0" smtClean="0">
                <a:solidFill>
                  <a:srgbClr val="7030A0"/>
                </a:solidFill>
              </a:rPr>
              <a:t>Пограничная академия</a:t>
            </a:r>
            <a:br>
              <a:rPr lang="ru-RU" sz="1600" dirty="0" smtClean="0">
                <a:solidFill>
                  <a:srgbClr val="7030A0"/>
                </a:solidFill>
              </a:rPr>
            </a:br>
            <a:r>
              <a:rPr lang="ru-RU" sz="1600" dirty="0" smtClean="0">
                <a:solidFill>
                  <a:srgbClr val="7030A0"/>
                </a:solidFill>
              </a:rPr>
              <a:t>ФСБ России</a:t>
            </a:r>
            <a:endParaRPr lang="ru-RU" sz="1600" kern="10" spc="100" dirty="0" smtClean="0">
              <a:ln w="11430">
                <a:noFill/>
              </a:ln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CB8BA3-F0A3-C8F5-6319-3E3AE7FA1F89}"/>
              </a:ext>
            </a:extLst>
          </p:cNvPr>
          <p:cNvSpPr txBox="1"/>
          <p:nvPr/>
        </p:nvSpPr>
        <p:spPr>
          <a:xfrm>
            <a:off x="275321" y="268508"/>
            <a:ext cx="11612296" cy="418629"/>
          </a:xfrm>
          <a:prstGeom prst="rect">
            <a:avLst/>
          </a:prstGeom>
          <a:solidFill>
            <a:srgbClr val="078707">
              <a:alpha val="86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48000" bIns="48000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ctr" defTabSz="1219170">
              <a:lnSpc>
                <a:spcPts val="2500"/>
              </a:lnSpc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Образовательные учреждения пограничного профиля государств – участников СНГ</a:t>
            </a:r>
            <a:endParaRPr lang="ru-RU" sz="24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03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344" y="1052736"/>
            <a:ext cx="4104457" cy="5563228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431" y="851702"/>
            <a:ext cx="3819233" cy="2536655"/>
          </a:xfrm>
          <a:prstGeom prst="rect">
            <a:avLst/>
          </a:prstGeom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510" y="851702"/>
            <a:ext cx="3845897" cy="2536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 descr="D:\Foto_video\Выпуск\Выпуск СФ 2017\DSC_0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510" y="3588007"/>
            <a:ext cx="3845897" cy="2793321"/>
          </a:xfrm>
          <a:prstGeom prst="rect">
            <a:avLst/>
          </a:prstGeom>
          <a:noFill/>
        </p:spPr>
      </p:pic>
      <p:pic>
        <p:nvPicPr>
          <p:cNvPr id="21" name="Picture 6" descr="D:\Foto_EspFakt\Выпуск\Выпуск СФ 2017\DSC_06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3431" y="3588007"/>
            <a:ext cx="3819233" cy="2757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CB8BA3-F0A3-C8F5-6319-3E3AE7FA1F89}"/>
              </a:ext>
            </a:extLst>
          </p:cNvPr>
          <p:cNvSpPr txBox="1"/>
          <p:nvPr/>
        </p:nvSpPr>
        <p:spPr>
          <a:xfrm>
            <a:off x="0" y="51738"/>
            <a:ext cx="12192000" cy="738139"/>
          </a:xfrm>
          <a:prstGeom prst="rect">
            <a:avLst/>
          </a:prstGeom>
          <a:solidFill>
            <a:srgbClr val="078707">
              <a:alpha val="86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48000" bIns="48000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ctr" defTabSz="1219170">
              <a:lnSpc>
                <a:spcPts val="2500"/>
              </a:lnSpc>
              <a:defRPr/>
            </a:pPr>
            <a:r>
              <a:rPr lang="ru-RU" sz="2200" b="1" dirty="0">
                <a:solidFill>
                  <a:srgbClr val="FFFF00"/>
                </a:solidFill>
                <a:latin typeface="+mj-lt"/>
              </a:rPr>
              <a:t>Базовая организация государств – участников СНГ в области подготовки, профессиональной переподготовки и повышения квалификации кадров руководящего состава в пограничной </a:t>
            </a:r>
            <a:r>
              <a:rPr lang="ru-RU" sz="2200" b="1" dirty="0" smtClean="0">
                <a:solidFill>
                  <a:srgbClr val="FFFF00"/>
                </a:solidFill>
                <a:latin typeface="+mj-lt"/>
              </a:rPr>
              <a:t>сфере</a:t>
            </a:r>
            <a:endParaRPr lang="ru-RU" sz="22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426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6" b="11953"/>
          <a:stretch/>
        </p:blipFill>
        <p:spPr>
          <a:xfrm>
            <a:off x="192204" y="836712"/>
            <a:ext cx="8128980" cy="39604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141" y="606178"/>
            <a:ext cx="3419566" cy="4621853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CB8BA3-F0A3-C8F5-6319-3E3AE7FA1F89}"/>
              </a:ext>
            </a:extLst>
          </p:cNvPr>
          <p:cNvSpPr txBox="1"/>
          <p:nvPr/>
        </p:nvSpPr>
        <p:spPr>
          <a:xfrm>
            <a:off x="119337" y="188640"/>
            <a:ext cx="8280920" cy="417538"/>
          </a:xfrm>
          <a:prstGeom prst="rect">
            <a:avLst/>
          </a:prstGeom>
          <a:solidFill>
            <a:srgbClr val="078707">
              <a:alpha val="86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48000" bIns="48000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ctr" defTabSz="1219170">
              <a:lnSpc>
                <a:spcPts val="2500"/>
              </a:lnSpc>
              <a:defRPr/>
            </a:pPr>
            <a:r>
              <a:rPr lang="ru-RU" sz="2400" b="1" dirty="0">
                <a:solidFill>
                  <a:srgbClr val="FFFF00"/>
                </a:solidFill>
                <a:latin typeface="+mj-lt"/>
              </a:rPr>
              <a:t>Координационный научный совет при </a:t>
            </a:r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СКПВ</a:t>
            </a:r>
            <a:endParaRPr lang="ru-RU" sz="24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55715A-0459-4CEB-83B3-F3810AC5CA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00" b="98250" l="10000" r="90000">
                        <a14:foregroundMark x1="37875" y1="15250" x2="43625" y2="4750"/>
                        <a14:foregroundMark x1="43625" y1="4750" x2="43625" y2="1500"/>
                        <a14:foregroundMark x1="34875" y1="90375" x2="35875" y2="90625"/>
                        <a14:foregroundMark x1="48000" y1="84125" x2="48375" y2="96625"/>
                        <a14:foregroundMark x1="48375" y1="96625" x2="53625" y2="96625"/>
                        <a14:foregroundMark x1="46875" y1="94125" x2="43375" y2="96875"/>
                        <a14:foregroundMark x1="50250" y1="97500" x2="49125" y2="9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04" y="4941168"/>
            <a:ext cx="1014868" cy="10148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Группа 7"/>
          <p:cNvGrpSpPr/>
          <p:nvPr/>
        </p:nvGrpSpPr>
        <p:grpSpPr>
          <a:xfrm>
            <a:off x="335360" y="6060840"/>
            <a:ext cx="6898982" cy="710956"/>
            <a:chOff x="1814277" y="4360180"/>
            <a:chExt cx="6381153" cy="705777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6520" y="4428680"/>
              <a:ext cx="558910" cy="632389"/>
            </a:xfrm>
            <a:prstGeom prst="rect">
              <a:avLst/>
            </a:prstGeom>
          </p:spPr>
        </p:pic>
        <p:pic>
          <p:nvPicPr>
            <p:cNvPr id="10" name="Рисунок 9" descr="Армения.gif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4277" y="4403044"/>
              <a:ext cx="501631" cy="647105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Рисунок 10" descr="Shevron_final копия.gif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0758" y="4415588"/>
              <a:ext cx="540415" cy="644323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Рисунок 11" descr="ПВ Беларусь.gif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6113" y="4385571"/>
              <a:ext cx="558672" cy="623575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Рисунок 12" descr="Эмблема ПС 5.gif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7158" y="4360180"/>
              <a:ext cx="529356" cy="655985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2" descr="C:\Users\Администратор\Desktop\РАБ СТОЛ 18.01.2014\БРИФИНГ НГШ 2014\МУСОР\символ.png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1171" y="4423305"/>
              <a:ext cx="498084" cy="6426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Рисунок 14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384" y="6092423"/>
            <a:ext cx="653125" cy="63631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9732396-13F6-447B-992D-32B510E6CBC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00" b="94900" l="10000" r="90000">
                        <a14:foregroundMark x1="46200" y1="22800" x2="51900" y2="11500"/>
                        <a14:foregroundMark x1="51900" y1="11500" x2="56100" y2="19300"/>
                        <a14:foregroundMark x1="56100" y1="18500" x2="54200" y2="14300"/>
                        <a14:foregroundMark x1="48600" y1="14500" x2="48300" y2="15600"/>
                        <a14:foregroundMark x1="45600" y1="20900" x2="44800" y2="23000"/>
                        <a14:foregroundMark x1="46300" y1="19500" x2="46100" y2="20800"/>
                        <a14:foregroundMark x1="51400" y1="8900" x2="50600" y2="11900"/>
                        <a14:foregroundMark x1="52700" y1="7500" x2="52900" y2="9700"/>
                        <a14:foregroundMark x1="53900" y1="3200" x2="53900" y2="13200"/>
                        <a14:foregroundMark x1="52200" y1="8500" x2="51600" y2="10300"/>
                        <a14:foregroundMark x1="54100" y1="2600" x2="54000" y2="4200"/>
                        <a14:foregroundMark x1="54400" y1="82800" x2="53500" y2="93000"/>
                        <a14:foregroundMark x1="57200" y1="89300" x2="56000" y2="92700"/>
                        <a14:foregroundMark x1="57700" y1="93600" x2="54300" y2="94900"/>
                        <a14:foregroundMark x1="60600" y1="90400" x2="60500" y2="91500"/>
                        <a14:foregroundMark x1="60300" y1="93000" x2="60100" y2="93600"/>
                        <a14:backgroundMark x1="36400" y1="76000" x2="42800" y2="80400"/>
                        <a14:backgroundMark x1="50700" y1="95300" x2="51600" y2="95700"/>
                        <a14:backgroundMark x1="59500" y1="94500" x2="60800" y2="94100"/>
                        <a14:backgroundMark x1="60453" y1="93714" x2="60200" y2="94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8" y="4917491"/>
            <a:ext cx="1044593" cy="110808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45F565C-11D4-4E26-8B52-D534DFF2DA7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64" b="97236" l="9598" r="89474">
                        <a14:foregroundMark x1="51858" y1="12437" x2="53715" y2="6156"/>
                        <a14:foregroundMark x1="53715" y1="6156" x2="53870" y2="4774"/>
                        <a14:foregroundMark x1="54334" y1="4648" x2="54334" y2="2764"/>
                        <a14:foregroundMark x1="54025" y1="77764" x2="53406" y2="96734"/>
                        <a14:foregroundMark x1="60836" y1="92965" x2="55418" y2="95854"/>
                        <a14:foregroundMark x1="59133" y1="95226" x2="56192" y2="97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974" y="4922290"/>
            <a:ext cx="895871" cy="11181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2D1F9E2-A7DF-4C0E-9BE0-A77FF9CAABB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00" b="94600" l="10000" r="90000">
                        <a14:foregroundMark x1="54063" y1="5200" x2="54200" y2="4700"/>
                        <a14:foregroundMark x1="53789" y1="6200" x2="54063" y2="5200"/>
                        <a14:foregroundMark x1="52200" y1="12000" x2="53789" y2="6200"/>
                        <a14:foregroundMark x1="54200" y1="78200" x2="53100" y2="92800"/>
                        <a14:foregroundMark x1="53100" y1="92800" x2="54500" y2="93100"/>
                        <a14:foregroundMark x1="55200" y1="93100" x2="55200" y2="93100"/>
                        <a14:foregroundMark x1="53800" y1="3900" x2="53800" y2="5000"/>
                        <a14:foregroundMark x1="53800" y1="3200" x2="53800" y2="3900"/>
                        <a14:foregroundMark x1="50200" y1="93100" x2="56800" y2="93400"/>
                        <a14:foregroundMark x1="56200" y1="94600" x2="59800" y2="92400"/>
                        <a14:foregroundMark x1="48000" y1="92400" x2="50000" y2="93800"/>
                        <a14:backgroundMark x1="54700" y1="2900" x2="54800" y2="2900"/>
                        <a14:backgroundMark x1="55000" y1="3900" x2="55000" y2="3900"/>
                        <a14:backgroundMark x1="54800" y1="5200" x2="54800" y2="5200"/>
                        <a14:backgroundMark x1="54800" y1="6200" x2="54800" y2="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269" y="4912769"/>
            <a:ext cx="1046117" cy="111280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664BE7D-F24E-4A1B-9794-1F0ADF88C7A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700" b="94800" l="10000" r="90000">
                        <a14:foregroundMark x1="54200" y1="82500" x2="52900" y2="92800"/>
                        <a14:foregroundMark x1="59800" y1="94100" x2="56200" y2="94300"/>
                        <a14:foregroundMark x1="54058" y1="5000" x2="54000" y2="4200"/>
                        <a14:foregroundMark x1="54500" y1="11100" x2="54109" y2="5700"/>
                        <a14:foregroundMark x1="54044" y1="5700" x2="52700" y2="7800"/>
                        <a14:foregroundMark x1="53800" y1="3700" x2="53800" y2="3700"/>
                        <a14:foregroundMark x1="54200" y1="3700" x2="54200" y2="3700"/>
                        <a14:foregroundMark x1="57300" y1="89000" x2="57500" y2="91500"/>
                        <a14:foregroundMark x1="50900" y1="93600" x2="51000" y2="94800"/>
                        <a14:foregroundMark x1="58300" y1="92800" x2="53000" y2="94800"/>
                        <a14:backgroundMark x1="60300" y1="94400" x2="59600" y2="94300"/>
                        <a14:backgroundMark x1="55300" y1="5000" x2="55300" y2="5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596" y="4918938"/>
            <a:ext cx="1085777" cy="11118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44D24A9-1C60-4550-8E40-01B574FCE23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500" b="93700" l="10000" r="90000">
                        <a14:foregroundMark x1="53800" y1="3500" x2="52900" y2="10400"/>
                        <a14:foregroundMark x1="53900" y1="3500" x2="53900" y2="6900"/>
                        <a14:foregroundMark x1="46400" y1="22200" x2="42100" y2="34300"/>
                        <a14:foregroundMark x1="45700" y1="20400" x2="37200" y2="38900"/>
                        <a14:foregroundMark x1="36400" y1="38500" x2="35900" y2="42600"/>
                        <a14:foregroundMark x1="46100" y1="20400" x2="46900" y2="19000"/>
                        <a14:foregroundMark x1="46200" y1="21000" x2="46600" y2="19700"/>
                        <a14:foregroundMark x1="53900" y1="78300" x2="53800" y2="92700"/>
                        <a14:foregroundMark x1="57900" y1="91100" x2="54400" y2="93600"/>
                        <a14:foregroundMark x1="52500" y1="89500" x2="52300" y2="91800"/>
                        <a14:foregroundMark x1="60300" y1="92900" x2="59000" y2="93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1" y="4854083"/>
            <a:ext cx="1193252" cy="11673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D8371C5-22BE-4D95-8EAC-A3270AF625B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00" b="94200" l="10000" r="90000">
                        <a14:foregroundMark x1="51100" y1="14700" x2="54300" y2="4100"/>
                        <a14:foregroundMark x1="51100" y1="13000" x2="46900" y2="19900"/>
                        <a14:foregroundMark x1="51700" y1="12800" x2="48800" y2="18500"/>
                        <a14:foregroundMark x1="50700" y1="12200" x2="48700" y2="17500"/>
                        <a14:foregroundMark x1="47100" y1="20900" x2="34800" y2="47900"/>
                        <a14:foregroundMark x1="34800" y1="47900" x2="47700" y2="75800"/>
                        <a14:foregroundMark x1="47700" y1="75800" x2="61800" y2="71500"/>
                        <a14:foregroundMark x1="61800" y1="71500" x2="68200" y2="66100"/>
                        <a14:foregroundMark x1="50700" y1="28300" x2="58800" y2="62600"/>
                        <a14:foregroundMark x1="58800" y1="62600" x2="59300" y2="63600"/>
                        <a14:foregroundMark x1="46100" y1="23500" x2="47800" y2="19500"/>
                        <a14:foregroundMark x1="40800" y1="32900" x2="43700" y2="29100"/>
                        <a14:foregroundMark x1="43700" y1="29100" x2="43700" y2="29100"/>
                        <a14:foregroundMark x1="46100" y1="21900" x2="46100" y2="21900"/>
                        <a14:foregroundMark x1="54100" y1="78300" x2="54100" y2="93900"/>
                        <a14:foregroundMark x1="58600" y1="91500" x2="48700" y2="93200"/>
                        <a14:foregroundMark x1="58400" y1="94200" x2="49900" y2="94200"/>
                        <a14:foregroundMark x1="54000" y1="6800" x2="54000" y2="4300"/>
                        <a14:foregroundMark x1="52300" y1="89400" x2="48800" y2="93400"/>
                        <a14:foregroundMark x1="59800" y1="90600" x2="60000" y2="92900"/>
                        <a14:foregroundMark x1="46100" y1="23100" x2="41800" y2="33400"/>
                        <a14:foregroundMark x1="45400" y1="25200" x2="42500" y2="30100"/>
                        <a14:foregroundMark x1="48000" y1="20700" x2="42800" y2="2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788" y="4854083"/>
            <a:ext cx="1230307" cy="12008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" descr="C:\Documents and Settings\chistyakov\Мои документы\Мои рисунки\КС-СКПВ.gif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7642223" y="5987217"/>
            <a:ext cx="633964" cy="782107"/>
          </a:xfrm>
          <a:prstGeom prst="rect">
            <a:avLst/>
          </a:prstGeom>
          <a:ln>
            <a:noFill/>
          </a:ln>
          <a:effectLst>
            <a:outerShdw blurRad="393700" dist="63500" dir="16680000" sx="117000" sy="117000" algn="t" rotWithShape="0">
              <a:sysClr val="windowText" lastClr="000000">
                <a:alpha val="4000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3020851"/>
      </p:ext>
    </p:extLst>
  </p:cSld>
  <p:clrMapOvr>
    <a:masterClrMapping/>
  </p:clrMapOvr>
</p:sld>
</file>

<file path=ppt/theme/theme1.xml><?xml version="1.0" encoding="utf-8"?>
<a:theme xmlns:a="http://schemas.openxmlformats.org/drawingml/2006/main" name="1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6466187</TotalTime>
  <Words>929</Words>
  <Application>Microsoft Office PowerPoint</Application>
  <PresentationFormat>Широкоэкранный</PresentationFormat>
  <Paragraphs>226</Paragraphs>
  <Slides>22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9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9" baseType="lpstr">
      <vt:lpstr>Arial</vt:lpstr>
      <vt:lpstr>Arial Black</vt:lpstr>
      <vt:lpstr>Arial Narrow</vt:lpstr>
      <vt:lpstr>Calibri</vt:lpstr>
      <vt:lpstr>Tahoma</vt:lpstr>
      <vt:lpstr>Times New Roman</vt:lpstr>
      <vt:lpstr>Wingdings</vt:lpstr>
      <vt:lpstr>19_Тема Office</vt:lpstr>
      <vt:lpstr>29_Тема Office</vt:lpstr>
      <vt:lpstr>31_Тема Office</vt:lpstr>
      <vt:lpstr>33_Тема Office</vt:lpstr>
      <vt:lpstr>20_Тема Office</vt:lpstr>
      <vt:lpstr>30_Тема Office</vt:lpstr>
      <vt:lpstr>32_Тема Office</vt:lpstr>
      <vt:lpstr>40_Тема Office</vt:lpstr>
      <vt:lpstr>42_Тема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аккумулятор BPS8 Sony VGP-BPS8 для ноутбука Sony Vaio</dc:title>
  <dc:subject>63 заседание СКПВ</dc:subject>
  <dc:creator>Новиков П.А.</dc:creator>
  <cp:keywords>заявка - закупка</cp:keywords>
  <cp:lastModifiedBy>Моисеенко Владимир Григорьевич</cp:lastModifiedBy>
  <cp:revision>9734</cp:revision>
  <cp:lastPrinted>2012-08-23T08:26:51Z</cp:lastPrinted>
  <dcterms:created xsi:type="dcterms:W3CDTF">2010-04-05T06:58:27Z</dcterms:created>
  <dcterms:modified xsi:type="dcterms:W3CDTF">2024-04-19T11:07:39Z</dcterms:modified>
</cp:coreProperties>
</file>