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notesMasterIdLst>
    <p:notesMasterId r:id="rId19"/>
  </p:notesMasterIdLst>
  <p:sldIdLst>
    <p:sldId id="257" r:id="rId2"/>
    <p:sldId id="421" r:id="rId3"/>
    <p:sldId id="288" r:id="rId4"/>
    <p:sldId id="293" r:id="rId5"/>
    <p:sldId id="329" r:id="rId6"/>
    <p:sldId id="422" r:id="rId7"/>
    <p:sldId id="315" r:id="rId8"/>
    <p:sldId id="396" r:id="rId9"/>
    <p:sldId id="417" r:id="rId10"/>
    <p:sldId id="425" r:id="rId11"/>
    <p:sldId id="327" r:id="rId12"/>
    <p:sldId id="419" r:id="rId13"/>
    <p:sldId id="366" r:id="rId14"/>
    <p:sldId id="424" r:id="rId15"/>
    <p:sldId id="426" r:id="rId16"/>
    <p:sldId id="427" r:id="rId17"/>
    <p:sldId id="418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Учетная запись Майкрософт" initials="УзМ" lastIdx="1" clrIdx="0">
    <p:extLst>
      <p:ext uri="{19B8F6BF-5375-455C-9EA6-DF929625EA0E}">
        <p15:presenceInfo xmlns:p15="http://schemas.microsoft.com/office/powerpoint/2012/main" userId="a2e57fdfbfd42c5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A6A6A6"/>
    <a:srgbClr val="FFCC00"/>
    <a:srgbClr val="FF9933"/>
    <a:srgbClr val="5C9CD5"/>
    <a:srgbClr val="5C9CD6"/>
    <a:srgbClr val="F1EFDA"/>
    <a:srgbClr val="FFD992"/>
    <a:srgbClr val="FFD88F"/>
    <a:srgbClr val="559A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6" autoAdjust="0"/>
    <p:restoredTop sz="96357" autoAdjust="0"/>
  </p:normalViewPr>
  <p:slideViewPr>
    <p:cSldViewPr snapToGrid="0">
      <p:cViewPr varScale="1">
        <p:scale>
          <a:sx n="57" d="100"/>
          <a:sy n="57" d="100"/>
        </p:scale>
        <p:origin x="206" y="53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382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&#1050;&#1040;&#1056;&#1048;&#1061;%20&#1040;.&#1050;\&#1057;&#1050;&#1055;&#1042;\&#1041;&#1054;\2024\&#1052;&#1080;&#1085;&#1089;&#1082;_25.04.2024\&#1052;&#1072;&#1090;&#1077;&#1088;&#1080;&#1072;&#1083;\&#1057;&#1060;%20&#1087;&#1086;%20&#1082;&#1072;&#1090;&#1077;&#1075;&#1086;&#1088;&#1080;&#1103;&#1084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&#1050;&#1040;&#1056;&#1048;&#1061;%20&#1040;.&#1050;\&#1057;&#1050;&#1055;&#1042;\&#1041;&#1054;\2024\&#1052;&#1080;&#1085;&#1089;&#1082;_25.04.2024\&#1052;&#1072;&#1090;&#1077;&#1088;&#1080;&#1072;&#1083;\&#1057;&#1060;%20&#1087;&#1086;%20&#1082;&#1072;&#1090;&#1077;&#1075;&#1086;&#1088;&#1080;&#1103;&#1084;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&#1050;&#1085;&#1080;&#1075;&#1072;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numRef>
              <c:f>Потоки!$A$15:$A$19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Потоки!$B$15:$B$19</c:f>
              <c:numCache>
                <c:formatCode>General</c:formatCode>
                <c:ptCount val="5"/>
                <c:pt idx="0">
                  <c:v>92</c:v>
                </c:pt>
                <c:pt idx="1">
                  <c:v>90</c:v>
                </c:pt>
                <c:pt idx="2">
                  <c:v>116</c:v>
                </c:pt>
                <c:pt idx="3">
                  <c:v>132</c:v>
                </c:pt>
                <c:pt idx="4">
                  <c:v>196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5F2-4DB2-A323-0D697F4CB3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378829392"/>
        <c:axId val="378829952"/>
      </c:barChart>
      <c:catAx>
        <c:axId val="3788293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78829952"/>
        <c:crosses val="autoZero"/>
        <c:auto val="1"/>
        <c:lblAlgn val="ctr"/>
        <c:lblOffset val="100"/>
        <c:noMultiLvlLbl val="0"/>
      </c:catAx>
      <c:valAx>
        <c:axId val="3788299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78829392"/>
        <c:crosses val="autoZero"/>
        <c:crossBetween val="between"/>
      </c:valAx>
      <c:spPr>
        <a:noFill/>
        <a:ln>
          <a:noFill/>
        </a:ln>
        <a:effectLst>
          <a:outerShdw blurRad="50800" dist="50800" dir="5400000" algn="ctr" rotWithShape="0">
            <a:srgbClr val="000000">
              <a:alpha val="50000"/>
            </a:srgbClr>
          </a:outerShdw>
        </a:effectLst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numRef>
              <c:f>Потоки!$A$3:$A$7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Потоки!$B$3:$B$7</c:f>
              <c:numCache>
                <c:formatCode>General</c:formatCode>
                <c:ptCount val="5"/>
                <c:pt idx="0">
                  <c:v>11</c:v>
                </c:pt>
                <c:pt idx="1">
                  <c:v>9</c:v>
                </c:pt>
                <c:pt idx="2">
                  <c:v>22</c:v>
                </c:pt>
                <c:pt idx="3">
                  <c:v>24</c:v>
                </c:pt>
                <c:pt idx="4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8B4-4714-B2DA-E81463C68D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318873456"/>
        <c:axId val="318872896"/>
      </c:barChart>
      <c:catAx>
        <c:axId val="318873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18872896"/>
        <c:crosses val="autoZero"/>
        <c:auto val="1"/>
        <c:lblAlgn val="ctr"/>
        <c:lblOffset val="100"/>
        <c:noMultiLvlLbl val="0"/>
      </c:catAx>
      <c:valAx>
        <c:axId val="3188728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18873456"/>
        <c:crosses val="autoZero"/>
        <c:crossBetween val="between"/>
      </c:valAx>
      <c:spPr>
        <a:noFill/>
        <a:ln>
          <a:noFill/>
        </a:ln>
        <a:effectLst>
          <a:outerShdw blurRad="50800" dist="50800" dir="5400000" algn="ctr" rotWithShape="0">
            <a:srgbClr val="000000">
              <a:alpha val="50000"/>
            </a:srgbClr>
          </a:outerShdw>
        </a:effectLst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Количество обучающихся в </a:t>
            </a:r>
            <a:r>
              <a:rPr lang="ru-RU" dirty="0" smtClean="0"/>
              <a:t>адъюнктуре в 2023/2024 учебном году, </a:t>
            </a:r>
            <a:r>
              <a:rPr lang="ru-RU" dirty="0"/>
              <a:t>чел.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50"/>
      <c:rotY val="6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dir="4800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B/>
              </a:sp3d>
            </c:spPr>
            <c:extLst>
              <c:ext xmlns:c16="http://schemas.microsoft.com/office/drawing/2014/chart" uri="{C3380CC4-5D6E-409C-BE32-E72D297353CC}">
                <c16:uniqueId val="{00000001-23C1-43D6-BF93-F946E280356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23C1-43D6-BF93-F946E280356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23C1-43D6-BF93-F946E280356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23C1-43D6-BF93-F946E2803568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9-23C1-43D6-BF93-F946E2803568}"/>
              </c:ext>
            </c:extLst>
          </c:dPt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23C1-43D6-BF93-F946E2803568}"/>
                </c:ext>
              </c:extLst>
            </c:dLbl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23C1-43D6-BF93-F946E2803568}"/>
                </c:ext>
              </c:extLst>
            </c:dLbl>
            <c:dLbl>
              <c:idx val="2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23C1-43D6-BF93-F946E2803568}"/>
                </c:ext>
              </c:extLst>
            </c:dLbl>
            <c:dLbl>
              <c:idx val="3"/>
              <c:layout>
                <c:manualLayout>
                  <c:x val="6.0340300306884823E-2"/>
                  <c:y val="8.0832537270820303E-3"/>
                </c:manualLayout>
              </c:layout>
              <c:spPr>
                <a:pattFill prst="pct75">
                  <a:fgClr>
                    <a:sysClr val="windowText" lastClr="000000">
                      <a:lumMod val="75000"/>
                      <a:lumOff val="25000"/>
                    </a:sysClr>
                  </a:fgClr>
                  <a:bgClr>
                    <a:sysClr val="windowText" lastClr="000000">
                      <a:lumMod val="65000"/>
                      <a:lumOff val="35000"/>
                    </a:sys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2941659024951102E-2"/>
                      <c:h val="5.523403214574620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23C1-43D6-BF93-F946E2803568}"/>
                </c:ext>
              </c:extLst>
            </c:dLbl>
            <c:dLbl>
              <c:idx val="4"/>
              <c:layout>
                <c:manualLayout>
                  <c:x val="3.9530077290988633E-2"/>
                  <c:y val="6.7747520864342256E-2"/>
                </c:manualLayout>
              </c:layout>
              <c:spPr>
                <a:pattFill prst="pct75">
                  <a:fgClr>
                    <a:sysClr val="windowText" lastClr="000000">
                      <a:lumMod val="75000"/>
                      <a:lumOff val="25000"/>
                    </a:sysClr>
                  </a:fgClr>
                  <a:bgClr>
                    <a:sysClr val="windowText" lastClr="000000">
                      <a:lumMod val="65000"/>
                      <a:lumOff val="35000"/>
                    </a:sys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1726101431604726E-2"/>
                      <c:h val="4.223778928792357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23C1-43D6-BF93-F946E2803568}"/>
                </c:ext>
              </c:extLst>
            </c:dLbl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Лист1!$A$5:$A$9</c:f>
              <c:strCache>
                <c:ptCount val="5"/>
                <c:pt idx="0">
                  <c:v>ГПК Республики Беларусь</c:v>
                </c:pt>
                <c:pt idx="1">
                  <c:v>КНБ Республики Казахстан</c:v>
                </c:pt>
                <c:pt idx="2">
                  <c:v>ПС ГКНБ Республики Киргизия</c:v>
                </c:pt>
                <c:pt idx="3">
                  <c:v>ГУПО Монголии</c:v>
                </c:pt>
                <c:pt idx="4">
                  <c:v>ГКНБ Республики Таджикистан</c:v>
                </c:pt>
              </c:strCache>
            </c:strRef>
          </c:cat>
          <c:val>
            <c:numRef>
              <c:f>Лист1!$B$5:$B$9</c:f>
              <c:numCache>
                <c:formatCode>General</c:formatCode>
                <c:ptCount val="5"/>
                <c:pt idx="0">
                  <c:v>6</c:v>
                </c:pt>
                <c:pt idx="1">
                  <c:v>7</c:v>
                </c:pt>
                <c:pt idx="2">
                  <c:v>1</c:v>
                </c:pt>
                <c:pt idx="3">
                  <c:v>1</c:v>
                </c:pt>
                <c:pt idx="4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23C1-43D6-BF93-F946E2803568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1353312521582826"/>
          <c:y val="0.26982579406276369"/>
          <c:w val="0.35865667813537228"/>
          <c:h val="0.58680492485971492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4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rgbClr val="FFFFFF">
        <a:lumMod val="65000"/>
      </a:srgbClr>
    </a:soli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FB4582-6598-4F60-BE35-623D2431299E}" type="datetimeFigureOut">
              <a:rPr lang="ru-RU" smtClean="0"/>
              <a:t>19.04.2024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D48986-E8CC-4C15-9709-5BC4BA4B22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00290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D48986-E8CC-4C15-9709-5BC4BA4B22EA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10441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D48986-E8CC-4C15-9709-5BC4BA4B22EA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51687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D48986-E8CC-4C15-9709-5BC4BA4B22EA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30330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D48986-E8CC-4C15-9709-5BC4BA4B22EA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83535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D48986-E8CC-4C15-9709-5BC4BA4B22EA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42260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D48986-E8CC-4C15-9709-5BC4BA4B22EA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9438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D48986-E8CC-4C15-9709-5BC4BA4B22EA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2463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48"/>
            <a:ext cx="10363200" cy="1470025"/>
          </a:xfrm>
          <a:prstGeom prst="rect">
            <a:avLst/>
          </a:prstGeom>
        </p:spPr>
        <p:txBody>
          <a:bodyPr lIns="68562" tIns="34289" rIns="68562" bIns="34289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 lIns="68562" tIns="34289" rIns="68562" bIns="34289"/>
          <a:lstStyle>
            <a:lvl1pPr marL="0" indent="0" algn="ctr">
              <a:buNone/>
              <a:defRPr/>
            </a:lvl1pPr>
            <a:lvl2pPr marL="457047" indent="0" algn="ctr">
              <a:buNone/>
              <a:defRPr/>
            </a:lvl2pPr>
            <a:lvl3pPr marL="914105" indent="0" algn="ctr">
              <a:buNone/>
              <a:defRPr/>
            </a:lvl3pPr>
            <a:lvl4pPr marL="1371158" indent="0" algn="ctr">
              <a:buNone/>
              <a:defRPr/>
            </a:lvl4pPr>
            <a:lvl5pPr marL="1828210" indent="0" algn="ctr">
              <a:buNone/>
              <a:defRPr/>
            </a:lvl5pPr>
            <a:lvl6pPr marL="2285270" indent="0" algn="ctr">
              <a:buNone/>
              <a:defRPr/>
            </a:lvl6pPr>
            <a:lvl7pPr marL="2742314" indent="0" algn="ctr">
              <a:buNone/>
              <a:defRPr/>
            </a:lvl7pPr>
            <a:lvl8pPr marL="3199360" indent="0" algn="ctr">
              <a:buNone/>
              <a:defRPr/>
            </a:lvl8pPr>
            <a:lvl9pPr marL="3656407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401D29E-DEB5-43A2-A635-4BDDA5576307}" type="datetimeFigureOut">
              <a:rPr lang="ru-RU" smtClean="0"/>
              <a:t>19.04.2024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95DD48-9380-4EEB-8101-B6CDBF84BE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15667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lIns="68562" tIns="34289" rIns="68562" bIns="34289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eaVert" lIns="68562" tIns="34289" rIns="68562" bIns="34289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401D29E-DEB5-43A2-A635-4BDDA5576307}" type="datetimeFigureOut">
              <a:rPr lang="ru-RU" smtClean="0"/>
              <a:t>19.04.2024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95DD48-9380-4EEB-8101-B6CDBF84BE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56956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  <a:prstGeom prst="rect">
            <a:avLst/>
          </a:prstGeom>
        </p:spPr>
        <p:txBody>
          <a:bodyPr vert="eaVert" lIns="68562" tIns="34289" rIns="68562" bIns="34289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  <a:prstGeom prst="rect">
            <a:avLst/>
          </a:prstGeom>
        </p:spPr>
        <p:txBody>
          <a:bodyPr vert="eaVert" lIns="68562" tIns="34289" rIns="68562" bIns="34289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401D29E-DEB5-43A2-A635-4BDDA5576307}" type="datetimeFigureOut">
              <a:rPr lang="ru-RU" smtClean="0"/>
              <a:t>19.04.2024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95DD48-9380-4EEB-8101-B6CDBF84BE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77477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  <a:prstGeom prst="rect">
            <a:avLst/>
          </a:prstGeom>
        </p:spPr>
        <p:txBody>
          <a:bodyPr lIns="68562" tIns="34289" rIns="68562" bIns="34289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401D29E-DEB5-43A2-A635-4BDDA5576307}" type="datetimeFigureOut">
              <a:rPr lang="ru-RU" smtClean="0"/>
              <a:t>19.04.2024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95DD48-9380-4EEB-8101-B6CDBF84BE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88525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lIns="68562" tIns="34289" rIns="68562" bIns="34289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lIns="68562" tIns="34289" rIns="68562" bIns="34289"/>
          <a:lstStyle/>
          <a:p>
            <a:pPr lvl="0"/>
            <a:endParaRPr lang="ru-RU" noProof="0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401D29E-DEB5-43A2-A635-4BDDA5576307}" type="datetimeFigureOut">
              <a:rPr lang="ru-RU" smtClean="0"/>
              <a:t>19.04.2024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95DD48-9380-4EEB-8101-B6CDBF84BE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6086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lIns="68562" tIns="34289" rIns="68562" bIns="34289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lIns="68562" tIns="34289" rIns="68562" bIns="34289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401D29E-DEB5-43A2-A635-4BDDA5576307}" type="datetimeFigureOut">
              <a:rPr lang="ru-RU" smtClean="0"/>
              <a:t>19.04.2024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95DD48-9380-4EEB-8101-B6CDBF84BE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18324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  <a:prstGeom prst="rect">
            <a:avLst/>
          </a:prstGeom>
        </p:spPr>
        <p:txBody>
          <a:bodyPr lIns="68562" tIns="34289" rIns="68562" bIns="34289"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lIns="68562" tIns="34289" rIns="68562" bIns="34289" anchor="b"/>
          <a:lstStyle>
            <a:lvl1pPr marL="0" indent="0">
              <a:buNone/>
              <a:defRPr sz="2000"/>
            </a:lvl1pPr>
            <a:lvl2pPr marL="457047" indent="0">
              <a:buNone/>
              <a:defRPr sz="1867"/>
            </a:lvl2pPr>
            <a:lvl3pPr marL="914105" indent="0">
              <a:buNone/>
              <a:defRPr sz="1600"/>
            </a:lvl3pPr>
            <a:lvl4pPr marL="1371158" indent="0">
              <a:buNone/>
              <a:defRPr sz="1467"/>
            </a:lvl4pPr>
            <a:lvl5pPr marL="1828210" indent="0">
              <a:buNone/>
              <a:defRPr sz="1467"/>
            </a:lvl5pPr>
            <a:lvl6pPr marL="2285270" indent="0">
              <a:buNone/>
              <a:defRPr sz="1467"/>
            </a:lvl6pPr>
            <a:lvl7pPr marL="2742314" indent="0">
              <a:buNone/>
              <a:defRPr sz="1467"/>
            </a:lvl7pPr>
            <a:lvl8pPr marL="3199360" indent="0">
              <a:buNone/>
              <a:defRPr sz="1467"/>
            </a:lvl8pPr>
            <a:lvl9pPr marL="3656407" indent="0">
              <a:buNone/>
              <a:defRPr sz="1467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401D29E-DEB5-43A2-A635-4BDDA5576307}" type="datetimeFigureOut">
              <a:rPr lang="ru-RU" smtClean="0"/>
              <a:t>19.04.2024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95DD48-9380-4EEB-8101-B6CDBF84BE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8439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lIns="68562" tIns="34289" rIns="68562" bIns="34289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  <a:prstGeom prst="rect">
            <a:avLst/>
          </a:prstGeom>
        </p:spPr>
        <p:txBody>
          <a:bodyPr lIns="68562" tIns="34289" rIns="68562" bIns="34289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67"/>
            </a:lvl4pPr>
            <a:lvl5pPr>
              <a:defRPr sz="1867"/>
            </a:lvl5pPr>
            <a:lvl6pPr>
              <a:defRPr sz="1867"/>
            </a:lvl6pPr>
            <a:lvl7pPr>
              <a:defRPr sz="1867"/>
            </a:lvl7pPr>
            <a:lvl8pPr>
              <a:defRPr sz="1867"/>
            </a:lvl8pPr>
            <a:lvl9pPr>
              <a:defRPr sz="1867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  <a:prstGeom prst="rect">
            <a:avLst/>
          </a:prstGeom>
        </p:spPr>
        <p:txBody>
          <a:bodyPr lIns="68562" tIns="34289" rIns="68562" bIns="34289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67"/>
            </a:lvl4pPr>
            <a:lvl5pPr>
              <a:defRPr sz="1867"/>
            </a:lvl5pPr>
            <a:lvl6pPr>
              <a:defRPr sz="1867"/>
            </a:lvl6pPr>
            <a:lvl7pPr>
              <a:defRPr sz="1867"/>
            </a:lvl7pPr>
            <a:lvl8pPr>
              <a:defRPr sz="1867"/>
            </a:lvl8pPr>
            <a:lvl9pPr>
              <a:defRPr sz="1867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401D29E-DEB5-43A2-A635-4BDDA5576307}" type="datetimeFigureOut">
              <a:rPr lang="ru-RU" smtClean="0"/>
              <a:t>19.04.2024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95DD48-9380-4EEB-8101-B6CDBF84BE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24113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lIns="68562" tIns="34289" rIns="68562" bIns="34289"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  <a:prstGeom prst="rect">
            <a:avLst/>
          </a:prstGeom>
        </p:spPr>
        <p:txBody>
          <a:bodyPr lIns="68562" tIns="34289" rIns="68562" bIns="34289" anchor="b"/>
          <a:lstStyle>
            <a:lvl1pPr marL="0" indent="0">
              <a:buNone/>
              <a:defRPr sz="2400" b="1"/>
            </a:lvl1pPr>
            <a:lvl2pPr marL="457047" indent="0">
              <a:buNone/>
              <a:defRPr sz="2000" b="1"/>
            </a:lvl2pPr>
            <a:lvl3pPr marL="914105" indent="0">
              <a:buNone/>
              <a:defRPr sz="1867" b="1"/>
            </a:lvl3pPr>
            <a:lvl4pPr marL="1371158" indent="0">
              <a:buNone/>
              <a:defRPr sz="1600" b="1"/>
            </a:lvl4pPr>
            <a:lvl5pPr marL="1828210" indent="0">
              <a:buNone/>
              <a:defRPr sz="1600" b="1"/>
            </a:lvl5pPr>
            <a:lvl6pPr marL="2285270" indent="0">
              <a:buNone/>
              <a:defRPr sz="1600" b="1"/>
            </a:lvl6pPr>
            <a:lvl7pPr marL="2742314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07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 lIns="68562" tIns="34289" rIns="68562" bIns="34289"/>
          <a:lstStyle>
            <a:lvl1pPr>
              <a:defRPr sz="2400"/>
            </a:lvl1pPr>
            <a:lvl2pPr>
              <a:defRPr sz="2000"/>
            </a:lvl2pPr>
            <a:lvl3pPr>
              <a:defRPr sz="1867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93" y="1535117"/>
            <a:ext cx="5389033" cy="639763"/>
          </a:xfrm>
          <a:prstGeom prst="rect">
            <a:avLst/>
          </a:prstGeom>
        </p:spPr>
        <p:txBody>
          <a:bodyPr lIns="68562" tIns="34289" rIns="68562" bIns="34289" anchor="b"/>
          <a:lstStyle>
            <a:lvl1pPr marL="0" indent="0">
              <a:buNone/>
              <a:defRPr sz="2400" b="1"/>
            </a:lvl1pPr>
            <a:lvl2pPr marL="457047" indent="0">
              <a:buNone/>
              <a:defRPr sz="2000" b="1"/>
            </a:lvl2pPr>
            <a:lvl3pPr marL="914105" indent="0">
              <a:buNone/>
              <a:defRPr sz="1867" b="1"/>
            </a:lvl3pPr>
            <a:lvl4pPr marL="1371158" indent="0">
              <a:buNone/>
              <a:defRPr sz="1600" b="1"/>
            </a:lvl4pPr>
            <a:lvl5pPr marL="1828210" indent="0">
              <a:buNone/>
              <a:defRPr sz="1600" b="1"/>
            </a:lvl5pPr>
            <a:lvl6pPr marL="2285270" indent="0">
              <a:buNone/>
              <a:defRPr sz="1600" b="1"/>
            </a:lvl6pPr>
            <a:lvl7pPr marL="2742314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07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93" y="2174875"/>
            <a:ext cx="5389033" cy="3951288"/>
          </a:xfrm>
          <a:prstGeom prst="rect">
            <a:avLst/>
          </a:prstGeom>
        </p:spPr>
        <p:txBody>
          <a:bodyPr lIns="68562" tIns="34289" rIns="68562" bIns="34289"/>
          <a:lstStyle>
            <a:lvl1pPr>
              <a:defRPr sz="2400"/>
            </a:lvl1pPr>
            <a:lvl2pPr>
              <a:defRPr sz="2000"/>
            </a:lvl2pPr>
            <a:lvl3pPr>
              <a:defRPr sz="1867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401D29E-DEB5-43A2-A635-4BDDA5576307}" type="datetimeFigureOut">
              <a:rPr lang="ru-RU" smtClean="0"/>
              <a:t>19.04.2024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95DD48-9380-4EEB-8101-B6CDBF84BE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36757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lIns="68562" tIns="34289" rIns="68562" bIns="34289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401D29E-DEB5-43A2-A635-4BDDA5576307}" type="datetimeFigureOut">
              <a:rPr lang="ru-RU" smtClean="0"/>
              <a:t>19.04.2024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95DD48-9380-4EEB-8101-B6CDBF84BE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7735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401D29E-DEB5-43A2-A635-4BDDA5576307}" type="datetimeFigureOut">
              <a:rPr lang="ru-RU" smtClean="0"/>
              <a:t>19.04.2024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95DD48-9380-4EEB-8101-B6CDBF84BE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5253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11" y="273053"/>
            <a:ext cx="4011084" cy="1162051"/>
          </a:xfrm>
          <a:prstGeom prst="rect">
            <a:avLst/>
          </a:prstGeom>
        </p:spPr>
        <p:txBody>
          <a:bodyPr lIns="68562" tIns="34289" rIns="68562" bIns="34289"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73"/>
            <a:ext cx="6815667" cy="5853113"/>
          </a:xfrm>
          <a:prstGeom prst="rect">
            <a:avLst/>
          </a:prstGeom>
        </p:spPr>
        <p:txBody>
          <a:bodyPr lIns="68562" tIns="34289" rIns="68562" bIns="34289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11" y="1435104"/>
            <a:ext cx="4011084" cy="4691063"/>
          </a:xfrm>
          <a:prstGeom prst="rect">
            <a:avLst/>
          </a:prstGeom>
        </p:spPr>
        <p:txBody>
          <a:bodyPr lIns="68562" tIns="34289" rIns="68562" bIns="34289"/>
          <a:lstStyle>
            <a:lvl1pPr marL="0" indent="0">
              <a:buNone/>
              <a:defRPr sz="1467"/>
            </a:lvl1pPr>
            <a:lvl2pPr marL="457047" indent="0">
              <a:buNone/>
              <a:defRPr sz="1200"/>
            </a:lvl2pPr>
            <a:lvl3pPr marL="914105" indent="0">
              <a:buNone/>
              <a:defRPr sz="1067"/>
            </a:lvl3pPr>
            <a:lvl4pPr marL="1371158" indent="0">
              <a:buNone/>
              <a:defRPr sz="933"/>
            </a:lvl4pPr>
            <a:lvl5pPr marL="1828210" indent="0">
              <a:buNone/>
              <a:defRPr sz="933"/>
            </a:lvl5pPr>
            <a:lvl6pPr marL="2285270" indent="0">
              <a:buNone/>
              <a:defRPr sz="933"/>
            </a:lvl6pPr>
            <a:lvl7pPr marL="2742314" indent="0">
              <a:buNone/>
              <a:defRPr sz="933"/>
            </a:lvl7pPr>
            <a:lvl8pPr marL="3199360" indent="0">
              <a:buNone/>
              <a:defRPr sz="933"/>
            </a:lvl8pPr>
            <a:lvl9pPr marL="3656407" indent="0">
              <a:buNone/>
              <a:defRPr sz="933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401D29E-DEB5-43A2-A635-4BDDA5576307}" type="datetimeFigureOut">
              <a:rPr lang="ru-RU" smtClean="0"/>
              <a:t>19.04.2024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95DD48-9380-4EEB-8101-B6CDBF84BE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75834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  <a:prstGeom prst="rect">
            <a:avLst/>
          </a:prstGeom>
        </p:spPr>
        <p:txBody>
          <a:bodyPr lIns="68562" tIns="34289" rIns="68562" bIns="34289"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 lIns="68562" tIns="34289" rIns="68562" bIns="34289"/>
          <a:lstStyle>
            <a:lvl1pPr marL="0" indent="0">
              <a:buNone/>
              <a:defRPr sz="3200"/>
            </a:lvl1pPr>
            <a:lvl2pPr marL="457047" indent="0">
              <a:buNone/>
              <a:defRPr sz="2800"/>
            </a:lvl2pPr>
            <a:lvl3pPr marL="914105" indent="0">
              <a:buNone/>
              <a:defRPr sz="2400"/>
            </a:lvl3pPr>
            <a:lvl4pPr marL="1371158" indent="0">
              <a:buNone/>
              <a:defRPr sz="2000"/>
            </a:lvl4pPr>
            <a:lvl5pPr marL="1828210" indent="0">
              <a:buNone/>
              <a:defRPr sz="2000"/>
            </a:lvl5pPr>
            <a:lvl6pPr marL="2285270" indent="0">
              <a:buNone/>
              <a:defRPr sz="2000"/>
            </a:lvl6pPr>
            <a:lvl7pPr marL="2742314" indent="0">
              <a:buNone/>
              <a:defRPr sz="2000"/>
            </a:lvl7pPr>
            <a:lvl8pPr marL="3199360" indent="0">
              <a:buNone/>
              <a:defRPr sz="2000"/>
            </a:lvl8pPr>
            <a:lvl9pPr marL="3656407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59"/>
            <a:ext cx="7315200" cy="804863"/>
          </a:xfrm>
          <a:prstGeom prst="rect">
            <a:avLst/>
          </a:prstGeom>
        </p:spPr>
        <p:txBody>
          <a:bodyPr lIns="68562" tIns="34289" rIns="68562" bIns="34289"/>
          <a:lstStyle>
            <a:lvl1pPr marL="0" indent="0">
              <a:buNone/>
              <a:defRPr sz="1467"/>
            </a:lvl1pPr>
            <a:lvl2pPr marL="457047" indent="0">
              <a:buNone/>
              <a:defRPr sz="1200"/>
            </a:lvl2pPr>
            <a:lvl3pPr marL="914105" indent="0">
              <a:buNone/>
              <a:defRPr sz="1067"/>
            </a:lvl3pPr>
            <a:lvl4pPr marL="1371158" indent="0">
              <a:buNone/>
              <a:defRPr sz="933"/>
            </a:lvl4pPr>
            <a:lvl5pPr marL="1828210" indent="0">
              <a:buNone/>
              <a:defRPr sz="933"/>
            </a:lvl5pPr>
            <a:lvl6pPr marL="2285270" indent="0">
              <a:buNone/>
              <a:defRPr sz="933"/>
            </a:lvl6pPr>
            <a:lvl7pPr marL="2742314" indent="0">
              <a:buNone/>
              <a:defRPr sz="933"/>
            </a:lvl7pPr>
            <a:lvl8pPr marL="3199360" indent="0">
              <a:buNone/>
              <a:defRPr sz="933"/>
            </a:lvl8pPr>
            <a:lvl9pPr marL="3656407" indent="0">
              <a:buNone/>
              <a:defRPr sz="933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401D29E-DEB5-43A2-A635-4BDDA5576307}" type="datetimeFigureOut">
              <a:rPr lang="ru-RU" smtClean="0"/>
              <a:t>19.04.2024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95DD48-9380-4EEB-8101-B6CDBF84BE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8260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5">
            <a:duotone>
              <a:schemeClr val="accent1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>
          <a:xfrm>
            <a:off x="2063552" y="0"/>
            <a:ext cx="7977301" cy="6858000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clear"/>
        </p:spPr>
      </p:pic>
      <p:sp>
        <p:nvSpPr>
          <p:cNvPr id="3" name="Дата 3"/>
          <p:cNvSpPr>
            <a:spLocks noGrp="1"/>
          </p:cNvSpPr>
          <p:nvPr>
            <p:ph type="dt" sz="half" idx="2"/>
          </p:nvPr>
        </p:nvSpPr>
        <p:spPr>
          <a:xfrm>
            <a:off x="609600" y="6416680"/>
            <a:ext cx="2844800" cy="365125"/>
          </a:xfrm>
          <a:prstGeom prst="rect">
            <a:avLst/>
          </a:prstGeom>
        </p:spPr>
        <p:txBody>
          <a:bodyPr lIns="68562" tIns="34289" rIns="68562" bIns="34289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effectLst/>
                <a:latin typeface="+mn-lt"/>
              </a:defRPr>
            </a:lvl1pPr>
          </a:lstStyle>
          <a:p>
            <a:fld id="{F401D29E-DEB5-43A2-A635-4BDDA5576307}" type="datetimeFigureOut">
              <a:rPr lang="ru-RU" smtClean="0"/>
              <a:t>19.04.2024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416680"/>
            <a:ext cx="3860800" cy="365125"/>
          </a:xfrm>
          <a:prstGeom prst="rect">
            <a:avLst/>
          </a:prstGeom>
        </p:spPr>
        <p:txBody>
          <a:bodyPr lIns="68562" tIns="34289" rIns="68562" bIns="34289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566400" y="6416680"/>
            <a:ext cx="1016000" cy="365125"/>
          </a:xfrm>
          <a:prstGeom prst="rect">
            <a:avLst/>
          </a:prstGeom>
        </p:spPr>
        <p:txBody>
          <a:bodyPr lIns="68562" tIns="34289" rIns="68562" bIns="34289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effectLst/>
                <a:latin typeface="+mn-lt"/>
              </a:defRPr>
            </a:lvl1pPr>
          </a:lstStyle>
          <a:p>
            <a:fld id="{D695DD48-9380-4EEB-8101-B6CDBF84BE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8448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33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33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33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33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33" b="1">
          <a:solidFill>
            <a:schemeClr val="tx1"/>
          </a:solidFill>
          <a:latin typeface="Arial" charset="0"/>
        </a:defRPr>
      </a:lvl5pPr>
      <a:lvl6pPr marL="457047" algn="ctr" rtl="0" fontAlgn="base">
        <a:spcBef>
          <a:spcPct val="0"/>
        </a:spcBef>
        <a:spcAft>
          <a:spcPct val="0"/>
        </a:spcAft>
        <a:defRPr sz="4133" b="1">
          <a:solidFill>
            <a:schemeClr val="tx1"/>
          </a:solidFill>
          <a:latin typeface="Arial" charset="0"/>
        </a:defRPr>
      </a:lvl6pPr>
      <a:lvl7pPr marL="914105" algn="ctr" rtl="0" fontAlgn="base">
        <a:spcBef>
          <a:spcPct val="0"/>
        </a:spcBef>
        <a:spcAft>
          <a:spcPct val="0"/>
        </a:spcAft>
        <a:defRPr sz="4133" b="1">
          <a:solidFill>
            <a:schemeClr val="tx1"/>
          </a:solidFill>
          <a:latin typeface="Arial" charset="0"/>
        </a:defRPr>
      </a:lvl7pPr>
      <a:lvl8pPr marL="1371158" algn="ctr" rtl="0" fontAlgn="base">
        <a:spcBef>
          <a:spcPct val="0"/>
        </a:spcBef>
        <a:spcAft>
          <a:spcPct val="0"/>
        </a:spcAft>
        <a:defRPr sz="4133" b="1">
          <a:solidFill>
            <a:schemeClr val="tx1"/>
          </a:solidFill>
          <a:latin typeface="Arial" charset="0"/>
        </a:defRPr>
      </a:lvl8pPr>
      <a:lvl9pPr marL="1828210" algn="ctr" rtl="0" fontAlgn="base">
        <a:spcBef>
          <a:spcPct val="0"/>
        </a:spcBef>
        <a:spcAft>
          <a:spcPct val="0"/>
        </a:spcAft>
        <a:defRPr sz="4133" b="1">
          <a:solidFill>
            <a:schemeClr val="tx1"/>
          </a:solidFill>
          <a:latin typeface="Arial" charset="0"/>
        </a:defRPr>
      </a:lvl9pPr>
    </p:titleStyle>
    <p:bodyStyle>
      <a:lvl1pPr marL="547514" indent="-411032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868085" indent="-282488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>
          <a:solidFill>
            <a:schemeClr val="tx1"/>
          </a:solidFill>
          <a:latin typeface="+mn-lt"/>
        </a:defRPr>
      </a:lvl2pPr>
      <a:lvl3pPr marL="1133110" indent="-22853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67">
          <a:solidFill>
            <a:schemeClr val="tx1"/>
          </a:solidFill>
          <a:latin typeface="+mn-lt"/>
        </a:defRPr>
      </a:lvl3pPr>
      <a:lvl4pPr marL="1352117" indent="-18251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>
          <a:solidFill>
            <a:schemeClr val="tx1"/>
          </a:solidFill>
          <a:latin typeface="+mn-lt"/>
        </a:defRPr>
      </a:lvl4pPr>
      <a:lvl5pPr marL="1544136" indent="-18251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</a:defRPr>
      </a:lvl5pPr>
      <a:lvl6pPr marL="2001189" indent="-182510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</a:defRPr>
      </a:lvl6pPr>
      <a:lvl7pPr marL="2458241" indent="-182510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</a:defRPr>
      </a:lvl7pPr>
      <a:lvl8pPr marL="2915302" indent="-182510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</a:defRPr>
      </a:lvl8pPr>
      <a:lvl9pPr marL="3372346" indent="-182510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105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047" algn="l" defTabSz="914105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105" algn="l" defTabSz="914105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8" algn="l" defTabSz="914105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210" algn="l" defTabSz="914105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270" algn="l" defTabSz="914105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2314" algn="l" defTabSz="914105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5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6407" algn="l" defTabSz="914105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13" Type="http://schemas.openxmlformats.org/officeDocument/2006/relationships/image" Target="../media/image75.jpeg"/><Relationship Id="rId18" Type="http://schemas.openxmlformats.org/officeDocument/2006/relationships/image" Target="../media/image80.jpeg"/><Relationship Id="rId3" Type="http://schemas.openxmlformats.org/officeDocument/2006/relationships/image" Target="../media/image66.jpg"/><Relationship Id="rId21" Type="http://schemas.openxmlformats.org/officeDocument/2006/relationships/image" Target="../media/image83.jpg"/><Relationship Id="rId7" Type="http://schemas.openxmlformats.org/officeDocument/2006/relationships/image" Target="../media/image69.png"/><Relationship Id="rId12" Type="http://schemas.openxmlformats.org/officeDocument/2006/relationships/image" Target="../media/image74.jpeg"/><Relationship Id="rId17" Type="http://schemas.openxmlformats.org/officeDocument/2006/relationships/image" Target="../media/image79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78.jpeg"/><Relationship Id="rId20" Type="http://schemas.openxmlformats.org/officeDocument/2006/relationships/image" Target="../media/image82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11" Type="http://schemas.openxmlformats.org/officeDocument/2006/relationships/image" Target="../media/image73.jpg"/><Relationship Id="rId5" Type="http://schemas.openxmlformats.org/officeDocument/2006/relationships/image" Target="../media/image68.png"/><Relationship Id="rId15" Type="http://schemas.openxmlformats.org/officeDocument/2006/relationships/image" Target="../media/image77.jpg"/><Relationship Id="rId10" Type="http://schemas.openxmlformats.org/officeDocument/2006/relationships/image" Target="../media/image72.jpeg"/><Relationship Id="rId19" Type="http://schemas.openxmlformats.org/officeDocument/2006/relationships/image" Target="../media/image81.jpg"/><Relationship Id="rId4" Type="http://schemas.openxmlformats.org/officeDocument/2006/relationships/image" Target="../media/image67.png"/><Relationship Id="rId9" Type="http://schemas.openxmlformats.org/officeDocument/2006/relationships/image" Target="../media/image71.jpeg"/><Relationship Id="rId14" Type="http://schemas.openxmlformats.org/officeDocument/2006/relationships/image" Target="../media/image7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jpg"/><Relationship Id="rId5" Type="http://schemas.openxmlformats.org/officeDocument/2006/relationships/image" Target="../media/image87.jpg"/><Relationship Id="rId4" Type="http://schemas.openxmlformats.org/officeDocument/2006/relationships/image" Target="../media/image8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13" Type="http://schemas.openxmlformats.org/officeDocument/2006/relationships/image" Target="../media/image99.jpe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12" Type="http://schemas.openxmlformats.org/officeDocument/2006/relationships/image" Target="../media/image98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0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jpeg"/><Relationship Id="rId11" Type="http://schemas.openxmlformats.org/officeDocument/2006/relationships/image" Target="../media/image97.jpeg"/><Relationship Id="rId5" Type="http://schemas.openxmlformats.org/officeDocument/2006/relationships/image" Target="../media/image91.jpeg"/><Relationship Id="rId15" Type="http://schemas.openxmlformats.org/officeDocument/2006/relationships/image" Target="../media/image101.jpeg"/><Relationship Id="rId10" Type="http://schemas.openxmlformats.org/officeDocument/2006/relationships/image" Target="../media/image96.png"/><Relationship Id="rId4" Type="http://schemas.openxmlformats.org/officeDocument/2006/relationships/image" Target="../media/image90.jpeg"/><Relationship Id="rId9" Type="http://schemas.openxmlformats.org/officeDocument/2006/relationships/image" Target="../media/image95.jpeg"/><Relationship Id="rId14" Type="http://schemas.openxmlformats.org/officeDocument/2006/relationships/image" Target="../media/image10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g"/><Relationship Id="rId13" Type="http://schemas.openxmlformats.org/officeDocument/2006/relationships/image" Target="../media/image113.jpeg"/><Relationship Id="rId3" Type="http://schemas.openxmlformats.org/officeDocument/2006/relationships/image" Target="../media/image103.jpg"/><Relationship Id="rId7" Type="http://schemas.openxmlformats.org/officeDocument/2006/relationships/image" Target="../media/image107.jpg"/><Relationship Id="rId12" Type="http://schemas.openxmlformats.org/officeDocument/2006/relationships/image" Target="../media/image112.jpeg"/><Relationship Id="rId17" Type="http://schemas.openxmlformats.org/officeDocument/2006/relationships/image" Target="../media/image117.jp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6.jpg"/><Relationship Id="rId11" Type="http://schemas.openxmlformats.org/officeDocument/2006/relationships/image" Target="../media/image111.png"/><Relationship Id="rId5" Type="http://schemas.openxmlformats.org/officeDocument/2006/relationships/image" Target="../media/image105.jpg"/><Relationship Id="rId15" Type="http://schemas.openxmlformats.org/officeDocument/2006/relationships/image" Target="../media/image115.jpeg"/><Relationship Id="rId10" Type="http://schemas.openxmlformats.org/officeDocument/2006/relationships/image" Target="../media/image110.jpg"/><Relationship Id="rId4" Type="http://schemas.openxmlformats.org/officeDocument/2006/relationships/image" Target="../media/image104.jpg"/><Relationship Id="rId9" Type="http://schemas.openxmlformats.org/officeDocument/2006/relationships/image" Target="../media/image109.jpeg"/><Relationship Id="rId14" Type="http://schemas.openxmlformats.org/officeDocument/2006/relationships/image" Target="../media/image11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eg"/><Relationship Id="rId13" Type="http://schemas.openxmlformats.org/officeDocument/2006/relationships/image" Target="../media/image128.png"/><Relationship Id="rId3" Type="http://schemas.openxmlformats.org/officeDocument/2006/relationships/image" Target="../media/image118.jpeg"/><Relationship Id="rId7" Type="http://schemas.openxmlformats.org/officeDocument/2006/relationships/image" Target="../media/image122.jpeg"/><Relationship Id="rId12" Type="http://schemas.openxmlformats.org/officeDocument/2006/relationships/image" Target="../media/image1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1.jpeg"/><Relationship Id="rId11" Type="http://schemas.openxmlformats.org/officeDocument/2006/relationships/image" Target="../media/image126.jpeg"/><Relationship Id="rId5" Type="http://schemas.openxmlformats.org/officeDocument/2006/relationships/image" Target="../media/image120.jpeg"/><Relationship Id="rId15" Type="http://schemas.openxmlformats.org/officeDocument/2006/relationships/image" Target="../media/image130.png"/><Relationship Id="rId10" Type="http://schemas.openxmlformats.org/officeDocument/2006/relationships/image" Target="../media/image125.jpeg"/><Relationship Id="rId4" Type="http://schemas.openxmlformats.org/officeDocument/2006/relationships/image" Target="../media/image119.jpeg"/><Relationship Id="rId9" Type="http://schemas.openxmlformats.org/officeDocument/2006/relationships/image" Target="../media/image124.jpeg"/><Relationship Id="rId14" Type="http://schemas.openxmlformats.org/officeDocument/2006/relationships/image" Target="../media/image1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jpeg"/><Relationship Id="rId13" Type="http://schemas.openxmlformats.org/officeDocument/2006/relationships/image" Target="../media/image141.jpeg"/><Relationship Id="rId3" Type="http://schemas.openxmlformats.org/officeDocument/2006/relationships/image" Target="../media/image131.png"/><Relationship Id="rId7" Type="http://schemas.openxmlformats.org/officeDocument/2006/relationships/image" Target="../media/image135.jpeg"/><Relationship Id="rId12" Type="http://schemas.openxmlformats.org/officeDocument/2006/relationships/image" Target="../media/image140.jpe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4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4.jpeg"/><Relationship Id="rId11" Type="http://schemas.openxmlformats.org/officeDocument/2006/relationships/image" Target="../media/image139.jpeg"/><Relationship Id="rId5" Type="http://schemas.openxmlformats.org/officeDocument/2006/relationships/image" Target="../media/image133.jpeg"/><Relationship Id="rId15" Type="http://schemas.openxmlformats.org/officeDocument/2006/relationships/image" Target="../media/image143.jpeg"/><Relationship Id="rId10" Type="http://schemas.openxmlformats.org/officeDocument/2006/relationships/image" Target="../media/image138.jpeg"/><Relationship Id="rId4" Type="http://schemas.openxmlformats.org/officeDocument/2006/relationships/image" Target="../media/image132.png"/><Relationship Id="rId9" Type="http://schemas.openxmlformats.org/officeDocument/2006/relationships/image" Target="../media/image137.jpeg"/><Relationship Id="rId14" Type="http://schemas.openxmlformats.org/officeDocument/2006/relationships/image" Target="../media/image1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8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4.png"/><Relationship Id="rId18" Type="http://schemas.openxmlformats.org/officeDocument/2006/relationships/image" Target="../media/image38.tiff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12" Type="http://schemas.microsoft.com/office/2007/relationships/hdphoto" Target="../media/hdphoto3.wdp"/><Relationship Id="rId17" Type="http://schemas.openxmlformats.org/officeDocument/2006/relationships/image" Target="../media/image37.png"/><Relationship Id="rId2" Type="http://schemas.openxmlformats.org/officeDocument/2006/relationships/image" Target="../media/image24.jpeg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48.png"/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12" Type="http://schemas.openxmlformats.org/officeDocument/2006/relationships/image" Target="../media/image47.png"/><Relationship Id="rId2" Type="http://schemas.openxmlformats.org/officeDocument/2006/relationships/image" Target="../media/image39.png"/><Relationship Id="rId16" Type="http://schemas.openxmlformats.org/officeDocument/2006/relationships/image" Target="../media/image5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11" Type="http://schemas.openxmlformats.org/officeDocument/2006/relationships/image" Target="../media/image46.png"/><Relationship Id="rId5" Type="http://schemas.openxmlformats.org/officeDocument/2006/relationships/image" Target="../media/image41.tiff"/><Relationship Id="rId15" Type="http://schemas.openxmlformats.org/officeDocument/2006/relationships/image" Target="../media/image50.png"/><Relationship Id="rId10" Type="http://schemas.openxmlformats.org/officeDocument/2006/relationships/image" Target="../media/image45.png"/><Relationship Id="rId4" Type="http://schemas.openxmlformats.org/officeDocument/2006/relationships/image" Target="../media/image3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emf"/><Relationship Id="rId3" Type="http://schemas.openxmlformats.org/officeDocument/2006/relationships/image" Target="../media/image53.jpeg"/><Relationship Id="rId7" Type="http://schemas.openxmlformats.org/officeDocument/2006/relationships/image" Target="../media/image57.emf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emf"/><Relationship Id="rId5" Type="http://schemas.openxmlformats.org/officeDocument/2006/relationships/image" Target="../media/image55.jpg"/><Relationship Id="rId4" Type="http://schemas.openxmlformats.org/officeDocument/2006/relationships/image" Target="../media/image54.jpeg"/><Relationship Id="rId9" Type="http://schemas.openxmlformats.org/officeDocument/2006/relationships/image" Target="../media/image59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g"/><Relationship Id="rId3" Type="http://schemas.openxmlformats.org/officeDocument/2006/relationships/image" Target="../media/image60.jpeg"/><Relationship Id="rId7" Type="http://schemas.openxmlformats.org/officeDocument/2006/relationships/image" Target="../media/image6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jpeg"/><Relationship Id="rId5" Type="http://schemas.openxmlformats.org/officeDocument/2006/relationships/image" Target="../media/image62.png"/><Relationship Id="rId4" Type="http://schemas.openxmlformats.org/officeDocument/2006/relationships/image" Target="../media/image6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1539828" y="2445895"/>
            <a:ext cx="9301175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О </a:t>
            </a:r>
            <a:r>
              <a:rPr lang="ru-RU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деятельности </a:t>
            </a:r>
            <a:br>
              <a:rPr lang="ru-RU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ru-RU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базовой организации государств – участников СНГ </a:t>
            </a:r>
            <a:br>
              <a:rPr lang="ru-RU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ru-RU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в области подготовки, профессиональной переподготовки </a:t>
            </a:r>
            <a:r>
              <a:rPr lang="ru-RU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и </a:t>
            </a:r>
            <a:r>
              <a:rPr lang="ru-RU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повышения квалификации кадров руководящего состава </a:t>
            </a:r>
            <a:br>
              <a:rPr lang="ru-RU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ru-RU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в пограничной сфере</a:t>
            </a:r>
          </a:p>
          <a:p>
            <a:pPr algn="ctr"/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ctr"/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953566" y="5695124"/>
            <a:ext cx="58887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700" b="1" i="1" dirty="0" smtClean="0">
                <a:solidFill>
                  <a:schemeClr val="tx2"/>
                </a:solidFill>
              </a:rPr>
              <a:t>Начальник </a:t>
            </a:r>
            <a:r>
              <a:rPr lang="ru-RU" sz="1600" b="1" i="1" dirty="0" smtClean="0">
                <a:solidFill>
                  <a:schemeClr val="tx2"/>
                </a:solidFill>
              </a:rPr>
              <a:t>Пограничной академии </a:t>
            </a:r>
            <a:r>
              <a:rPr lang="ru-RU" sz="1700" b="1" i="1" dirty="0" smtClean="0">
                <a:solidFill>
                  <a:schemeClr val="tx2"/>
                </a:solidFill>
              </a:rPr>
              <a:t>ФСБ </a:t>
            </a:r>
            <a:r>
              <a:rPr lang="ru-RU" sz="1700" b="1" i="1" dirty="0">
                <a:solidFill>
                  <a:schemeClr val="tx2"/>
                </a:solidFill>
              </a:rPr>
              <a:t>России</a:t>
            </a:r>
          </a:p>
          <a:p>
            <a:pPr algn="ctr"/>
            <a:r>
              <a:rPr lang="ru-RU" b="1" i="1" dirty="0" smtClean="0">
                <a:solidFill>
                  <a:schemeClr val="tx2"/>
                </a:solidFill>
              </a:rPr>
              <a:t>генерал-лейтенант КОСТРИКОВ ОЛЕГ ИГОРЕВИЧ</a:t>
            </a:r>
            <a:endParaRPr lang="ru-RU" b="1" i="1" dirty="0">
              <a:solidFill>
                <a:schemeClr val="tx2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 flipH="1">
            <a:off x="2290202" y="296201"/>
            <a:ext cx="76094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ПОГРАНИЧНАЯ АКАДЕМИЯ </a:t>
            </a:r>
          </a:p>
          <a:p>
            <a:pPr algn="ctr"/>
            <a:r>
              <a:rPr lang="ru-RU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ФЕДЕРАЛЬНОЙ СЛУЖБЫ БЕЗОПАСНОСТИ РОССИЙСКОЙ ФЕДЕРАЦИИ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8319689-3C3E-402C-AEC0-96208055474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247813" y="662053"/>
            <a:ext cx="922495" cy="1194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1EAE32B-B1DC-42A9-ADDB-E01DBD2C0F8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91512" y="441361"/>
            <a:ext cx="948316" cy="171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528597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УВЦ_Здание"/>
          <p:cNvGrpSpPr/>
          <p:nvPr/>
        </p:nvGrpSpPr>
        <p:grpSpPr>
          <a:xfrm>
            <a:off x="-1268050" y="-1070618"/>
            <a:ext cx="13149481" cy="7801047"/>
            <a:chOff x="-1277194" y="-1062813"/>
            <a:chExt cx="13149481" cy="7801047"/>
          </a:xfrm>
        </p:grpSpPr>
        <p:sp>
          <p:nvSpPr>
            <p:cNvPr id="35" name="Прямоугольник 34">
              <a:extLst>
                <a:ext uri="{FF2B5EF4-FFF2-40B4-BE49-F238E27FC236}">
                  <a16:creationId xmlns:a16="http://schemas.microsoft.com/office/drawing/2014/main" id="{BBFDE3E4-3D56-4766-9493-E04F6F87C3C7}"/>
                </a:ext>
              </a:extLst>
            </p:cNvPr>
            <p:cNvSpPr/>
            <p:nvPr/>
          </p:nvSpPr>
          <p:spPr>
            <a:xfrm>
              <a:off x="-1277194" y="-1062813"/>
              <a:ext cx="13149481" cy="7801047"/>
            </a:xfrm>
            <a:prstGeom prst="rect">
              <a:avLst/>
            </a:prstGeom>
            <a:blipFill>
              <a:blip r:embed="rId3"/>
              <a:srcRect/>
              <a:stretch>
                <a:fillRect l="12320" t="33388" r="-12320" b="-33388"/>
              </a:stretch>
            </a:blip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6" name="Рисунок 1">
              <a:extLst>
                <a:ext uri="{FF2B5EF4-FFF2-40B4-BE49-F238E27FC236}">
                  <a16:creationId xmlns:a16="http://schemas.microsoft.com/office/drawing/2014/main" id="{1CFD76DA-D904-487F-B85B-9347256BEA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8723" y="2090593"/>
              <a:ext cx="1333524" cy="2495049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6E85AB43-E685-4948-936F-EF1DEFD80097}"/>
              </a:ext>
            </a:extLst>
          </p:cNvPr>
          <p:cNvSpPr txBox="1"/>
          <p:nvPr/>
        </p:nvSpPr>
        <p:spPr>
          <a:xfrm flipH="1">
            <a:off x="1074108" y="49983"/>
            <a:ext cx="103706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Возможности Учебно-выставочного центра «</a:t>
            </a:r>
            <a:r>
              <a:rPr lang="ru-RU" sz="32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Мещерино</a:t>
            </a:r>
            <a:r>
              <a:rPr lang="ru-RU" sz="3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 flipH="1">
            <a:off x="11704647" y="87553"/>
            <a:ext cx="614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 smtClean="0">
                <a:solidFill>
                  <a:schemeClr val="tx2"/>
                </a:solidFill>
              </a:rPr>
              <a:t>10</a:t>
            </a: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24" name="Выставка_фото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43" y="2618862"/>
            <a:ext cx="5876924" cy="39179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Конференц_фото переговор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434"/>
          <a:stretch/>
        </p:blipFill>
        <p:spPr>
          <a:xfrm>
            <a:off x="6470901" y="1148116"/>
            <a:ext cx="5535394" cy="5134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Лаос_фото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50" y="1622800"/>
            <a:ext cx="5686479" cy="37909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ЛАОС_фото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411" y="1603307"/>
            <a:ext cx="5700577" cy="3800386"/>
          </a:xfrm>
          <a:prstGeom prst="rect">
            <a:avLst/>
          </a:prstGeom>
        </p:spPr>
      </p:pic>
      <p:grpSp>
        <p:nvGrpSpPr>
          <p:cNvPr id="2" name="УВЦ_подпись Начало"/>
          <p:cNvGrpSpPr/>
          <p:nvPr/>
        </p:nvGrpSpPr>
        <p:grpSpPr>
          <a:xfrm>
            <a:off x="1461597" y="2927955"/>
            <a:ext cx="9264512" cy="1004762"/>
            <a:chOff x="1808024" y="2942702"/>
            <a:chExt cx="9264512" cy="1004762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389E572-0DBA-4CA9-8B6D-4987634D9979}"/>
                </a:ext>
              </a:extLst>
            </p:cNvPr>
            <p:cNvSpPr txBox="1"/>
            <p:nvPr/>
          </p:nvSpPr>
          <p:spPr>
            <a:xfrm>
              <a:off x="3850641" y="2942702"/>
              <a:ext cx="7221895" cy="10047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3500"/>
                </a:lnSpc>
              </a:pPr>
              <a:r>
                <a:rPr lang="ru-RU" sz="3300" b="1" dirty="0" smtClean="0">
                  <a:solidFill>
                    <a:schemeClr val="accent1">
                      <a:lumMod val="75000"/>
                    </a:schemeClr>
                  </a:solidFill>
                  <a:latin typeface="Montserrat" panose="00000500000000000000" pitchFamily="50" charset="0"/>
                  <a:ea typeface="Open Sans" panose="020B0606030504020204" pitchFamily="34" charset="0"/>
                  <a:cs typeface="Open Sans" panose="020B0606030504020204" pitchFamily="34" charset="0"/>
                </a:rPr>
                <a:t>Учебно-выставочный</a:t>
              </a:r>
            </a:p>
            <a:p>
              <a:pPr algn="ctr">
                <a:lnSpc>
                  <a:spcPts val="3500"/>
                </a:lnSpc>
              </a:pPr>
              <a:r>
                <a:rPr lang="ru-RU" sz="3300" b="1" dirty="0" smtClean="0">
                  <a:solidFill>
                    <a:schemeClr val="bg1"/>
                  </a:solidFill>
                  <a:latin typeface="Montserrat" panose="00000500000000000000" pitchFamily="50" charset="0"/>
                  <a:ea typeface="Open Sans" panose="020B0606030504020204" pitchFamily="34" charset="0"/>
                  <a:cs typeface="Open Sans" panose="020B0606030504020204" pitchFamily="34" charset="0"/>
                </a:rPr>
                <a:t>  центр</a:t>
              </a:r>
              <a:endParaRPr lang="en-US" sz="3300" b="1" dirty="0">
                <a:solidFill>
                  <a:schemeClr val="bg1"/>
                </a:solidFill>
                <a:latin typeface="Montserrat" panose="00000500000000000000" pitchFamily="50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cxnSp>
          <p:nvCxnSpPr>
            <p:cNvPr id="40" name="Straight Connector 406">
              <a:extLst>
                <a:ext uri="{FF2B5EF4-FFF2-40B4-BE49-F238E27FC236}">
                  <a16:creationId xmlns:a16="http://schemas.microsoft.com/office/drawing/2014/main" id="{A124DDAB-7484-4AED-B6F4-99A3EF2108AF}"/>
                </a:ext>
              </a:extLst>
            </p:cNvPr>
            <p:cNvCxnSpPr/>
            <p:nvPr/>
          </p:nvCxnSpPr>
          <p:spPr>
            <a:xfrm>
              <a:off x="1808024" y="3164011"/>
              <a:ext cx="1740928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6">
              <a:extLst>
                <a:ext uri="{FF2B5EF4-FFF2-40B4-BE49-F238E27FC236}">
                  <a16:creationId xmlns:a16="http://schemas.microsoft.com/office/drawing/2014/main" id="{7A114D8E-6520-44C3-92BF-47AA9F84D652}"/>
                </a:ext>
              </a:extLst>
            </p:cNvPr>
            <p:cNvCxnSpPr/>
            <p:nvPr/>
          </p:nvCxnSpPr>
          <p:spPr>
            <a:xfrm>
              <a:off x="8676288" y="3730030"/>
              <a:ext cx="1740928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3" name="МФУ аудитория">
            <a:extLst>
              <a:ext uri="{FF2B5EF4-FFF2-40B4-BE49-F238E27FC236}">
                <a16:creationId xmlns:a16="http://schemas.microsoft.com/office/drawing/2014/main" id="{F9851FD1-C121-43F5-A68A-9A22BBCC0F0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30492" y="1428963"/>
            <a:ext cx="5801784" cy="4351338"/>
          </a:xfrm>
          <a:prstGeom prst="rect">
            <a:avLst/>
          </a:prstGeom>
        </p:spPr>
      </p:pic>
      <p:sp>
        <p:nvSpPr>
          <p:cNvPr id="44" name="МФУ подпись">
            <a:extLst>
              <a:ext uri="{FF2B5EF4-FFF2-40B4-BE49-F238E27FC236}">
                <a16:creationId xmlns:a16="http://schemas.microsoft.com/office/drawing/2014/main" id="{FFD91E81-9A01-4283-B482-154CCAF35AF4}"/>
              </a:ext>
            </a:extLst>
          </p:cNvPr>
          <p:cNvSpPr txBox="1">
            <a:spLocks/>
          </p:cNvSpPr>
          <p:nvPr/>
        </p:nvSpPr>
        <p:spPr>
          <a:xfrm>
            <a:off x="6672993" y="5845148"/>
            <a:ext cx="5338683" cy="7539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Многофункциональные</a:t>
            </a:r>
          </a:p>
          <a:p>
            <a:r>
              <a:rPr lang="ru-RU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учебные 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аудитории</a:t>
            </a:r>
          </a:p>
        </p:txBody>
      </p:sp>
      <p:sp>
        <p:nvSpPr>
          <p:cNvPr id="45" name="Выставка_подпись">
            <a:extLst>
              <a:ext uri="{FF2B5EF4-FFF2-40B4-BE49-F238E27FC236}">
                <a16:creationId xmlns:a16="http://schemas.microsoft.com/office/drawing/2014/main" id="{FFD91E81-9A01-4283-B482-154CCAF35AF4}"/>
              </a:ext>
            </a:extLst>
          </p:cNvPr>
          <p:cNvSpPr txBox="1">
            <a:spLocks/>
          </p:cNvSpPr>
          <p:nvPr/>
        </p:nvSpPr>
        <p:spPr>
          <a:xfrm>
            <a:off x="560070" y="1520190"/>
            <a:ext cx="4674870" cy="65773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Площадки для 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размещения выставочных образцов</a:t>
            </a:r>
          </a:p>
        </p:txBody>
      </p:sp>
      <p:pic>
        <p:nvPicPr>
          <p:cNvPr id="50" name="Выставка_фото2">
            <a:extLst>
              <a:ext uri="{FF2B5EF4-FFF2-40B4-BE49-F238E27FC236}">
                <a16:creationId xmlns:a16="http://schemas.microsoft.com/office/drawing/2014/main" id="{F9851FD1-C121-43F5-A68A-9A22BBCC0F0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3473" y="1140055"/>
            <a:ext cx="5840685" cy="4380514"/>
          </a:xfrm>
          <a:prstGeom prst="rect">
            <a:avLst/>
          </a:prstGeom>
        </p:spPr>
      </p:pic>
      <p:pic>
        <p:nvPicPr>
          <p:cNvPr id="54" name="Конференц_фото Зал">
            <a:extLst>
              <a:ext uri="{FF2B5EF4-FFF2-40B4-BE49-F238E27FC236}">
                <a16:creationId xmlns:a16="http://schemas.microsoft.com/office/drawing/2014/main" id="{21D641B6-8DA3-418E-8BC6-E6D488592C7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504" y="2167792"/>
            <a:ext cx="6004138" cy="4505076"/>
          </a:xfrm>
          <a:prstGeom prst="rect">
            <a:avLst/>
          </a:prstGeom>
        </p:spPr>
      </p:pic>
      <p:sp>
        <p:nvSpPr>
          <p:cNvPr id="56" name="Конференц-зал_подпись">
            <a:extLst>
              <a:ext uri="{FF2B5EF4-FFF2-40B4-BE49-F238E27FC236}">
                <a16:creationId xmlns:a16="http://schemas.microsoft.com/office/drawing/2014/main" id="{FFD91E81-9A01-4283-B482-154CCAF35AF4}"/>
              </a:ext>
            </a:extLst>
          </p:cNvPr>
          <p:cNvSpPr txBox="1">
            <a:spLocks/>
          </p:cNvSpPr>
          <p:nvPr/>
        </p:nvSpPr>
        <p:spPr>
          <a:xfrm>
            <a:off x="631820" y="1399733"/>
            <a:ext cx="4674870" cy="39733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Конференц-зал 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переговорная</a:t>
            </a:r>
            <a:endParaRPr lang="ru-RU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7" name="Хол_фото1">
            <a:extLst>
              <a:ext uri="{FF2B5EF4-FFF2-40B4-BE49-F238E27FC236}">
                <a16:creationId xmlns:a16="http://schemas.microsoft.com/office/drawing/2014/main" id="{21D641B6-8DA3-418E-8BC6-E6D488592C7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7180" y="1995569"/>
            <a:ext cx="6313146" cy="4734860"/>
          </a:xfrm>
          <a:prstGeom prst="rect">
            <a:avLst/>
          </a:prstGeom>
        </p:spPr>
      </p:pic>
      <p:pic>
        <p:nvPicPr>
          <p:cNvPr id="58" name="Холл_фото2">
            <a:extLst>
              <a:ext uri="{FF2B5EF4-FFF2-40B4-BE49-F238E27FC236}">
                <a16:creationId xmlns:a16="http://schemas.microsoft.com/office/drawing/2014/main" id="{F9851FD1-C121-43F5-A68A-9A22BBCC0F0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07564" y="675655"/>
            <a:ext cx="4124711" cy="2996659"/>
          </a:xfrm>
          <a:prstGeom prst="rect">
            <a:avLst/>
          </a:prstGeom>
        </p:spPr>
      </p:pic>
      <p:pic>
        <p:nvPicPr>
          <p:cNvPr id="59" name="Холл_фото3">
            <a:extLst>
              <a:ext uri="{FF2B5EF4-FFF2-40B4-BE49-F238E27FC236}">
                <a16:creationId xmlns:a16="http://schemas.microsoft.com/office/drawing/2014/main" id="{6AEC4FC4-BB0D-4A84-A174-BE3D516D066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19254" y="3733770"/>
            <a:ext cx="4305023" cy="2996659"/>
          </a:xfrm>
          <a:prstGeom prst="rect">
            <a:avLst/>
          </a:prstGeom>
        </p:spPr>
      </p:pic>
      <p:sp>
        <p:nvSpPr>
          <p:cNvPr id="60" name="Холл_подпись">
            <a:extLst>
              <a:ext uri="{FF2B5EF4-FFF2-40B4-BE49-F238E27FC236}">
                <a16:creationId xmlns:a16="http://schemas.microsoft.com/office/drawing/2014/main" id="{FFD91E81-9A01-4283-B482-154CCAF35AF4}"/>
              </a:ext>
            </a:extLst>
          </p:cNvPr>
          <p:cNvSpPr txBox="1">
            <a:spLocks/>
          </p:cNvSpPr>
          <p:nvPr/>
        </p:nvSpPr>
        <p:spPr>
          <a:xfrm>
            <a:off x="504167" y="1200507"/>
            <a:ext cx="5631180" cy="65773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Холл для встречи и регистрации делегаций, проведения выставочных мероприятий </a:t>
            </a:r>
            <a:endParaRPr lang="ru-RU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" name="НПК_фото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266" y="1195279"/>
            <a:ext cx="7537099" cy="5040007"/>
          </a:xfrm>
          <a:prstGeom prst="rect">
            <a:avLst/>
          </a:prstGeom>
        </p:spPr>
      </p:pic>
      <p:pic>
        <p:nvPicPr>
          <p:cNvPr id="63" name="НПК_фото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304" y="1473446"/>
            <a:ext cx="7537099" cy="5022769"/>
          </a:xfrm>
          <a:prstGeom prst="rect">
            <a:avLst/>
          </a:prstGeom>
        </p:spPr>
      </p:pic>
      <p:pic>
        <p:nvPicPr>
          <p:cNvPr id="62" name="НПК_фото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292" y="1707658"/>
            <a:ext cx="7537099" cy="5022771"/>
          </a:xfrm>
          <a:prstGeom prst="rect">
            <a:avLst/>
          </a:prstGeom>
        </p:spPr>
      </p:pic>
      <p:sp>
        <p:nvSpPr>
          <p:cNvPr id="64" name="НПК_подпись">
            <a:extLst>
              <a:ext uri="{FF2B5EF4-FFF2-40B4-BE49-F238E27FC236}">
                <a16:creationId xmlns:a16="http://schemas.microsoft.com/office/drawing/2014/main" id="{FFD91E81-9A01-4283-B482-154CCAF35AF4}"/>
              </a:ext>
            </a:extLst>
          </p:cNvPr>
          <p:cNvSpPr txBox="1">
            <a:spLocks/>
          </p:cNvSpPr>
          <p:nvPr/>
        </p:nvSpPr>
        <p:spPr>
          <a:xfrm>
            <a:off x="365852" y="1427317"/>
            <a:ext cx="2769563" cy="128036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Проведение научно-организационных и практических мероприятий</a:t>
            </a:r>
            <a:endParaRPr lang="ru-RU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ЛАОС_подпись">
            <a:extLst>
              <a:ext uri="{FF2B5EF4-FFF2-40B4-BE49-F238E27FC236}">
                <a16:creationId xmlns:a16="http://schemas.microsoft.com/office/drawing/2014/main" id="{FFD91E81-9A01-4283-B482-154CCAF35AF4}"/>
              </a:ext>
            </a:extLst>
          </p:cNvPr>
          <p:cNvSpPr txBox="1">
            <a:spLocks/>
          </p:cNvSpPr>
          <p:nvPr/>
        </p:nvSpPr>
        <p:spPr>
          <a:xfrm>
            <a:off x="257250" y="5751024"/>
            <a:ext cx="11704320" cy="7182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Завершение обучения по образовательной программе «Применение и эксплуатация современных образцов вооружения, военной и специальной техники российского производства </a:t>
            </a:r>
            <a:endParaRPr lang="ru-RU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Рабоч место_фото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64" y="2247802"/>
            <a:ext cx="5801784" cy="4395726"/>
          </a:xfrm>
          <a:prstGeom prst="rect">
            <a:avLst/>
          </a:prstGeom>
        </p:spPr>
      </p:pic>
      <p:sp>
        <p:nvSpPr>
          <p:cNvPr id="38" name="Рабоч место_подпись">
            <a:extLst>
              <a:ext uri="{FF2B5EF4-FFF2-40B4-BE49-F238E27FC236}">
                <a16:creationId xmlns:a16="http://schemas.microsoft.com/office/drawing/2014/main" id="{FFD91E81-9A01-4283-B482-154CCAF35AF4}"/>
              </a:ext>
            </a:extLst>
          </p:cNvPr>
          <p:cNvSpPr txBox="1">
            <a:spLocks/>
          </p:cNvSpPr>
          <p:nvPr/>
        </p:nvSpPr>
        <p:spPr>
          <a:xfrm>
            <a:off x="409352" y="1406909"/>
            <a:ext cx="5338683" cy="47904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Рабочие места сотрудников</a:t>
            </a:r>
            <a:endParaRPr lang="ru-RU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Выставка_фото1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7" t="4744" r="5964" b="7867"/>
          <a:stretch/>
        </p:blipFill>
        <p:spPr>
          <a:xfrm>
            <a:off x="6530413" y="1432385"/>
            <a:ext cx="5373017" cy="39959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3" name="Выставка_фото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44" y="2379090"/>
            <a:ext cx="5801784" cy="43513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785517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0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6000"/>
                            </p:stCondLst>
                            <p:childTnLst>
                              <p:par>
                                <p:cTn id="5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80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4000"/>
                            </p:stCondLst>
                            <p:childTnLst>
                              <p:par>
                                <p:cTn id="7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6000"/>
                            </p:stCondLst>
                            <p:childTnLst>
                              <p:par>
                                <p:cTn id="86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0000"/>
                            </p:stCondLst>
                            <p:childTnLst>
                              <p:par>
                                <p:cTn id="9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2000"/>
                            </p:stCondLst>
                            <p:childTnLst>
                              <p:par>
                                <p:cTn id="108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36000"/>
                            </p:stCondLst>
                            <p:childTnLst>
                              <p:par>
                                <p:cTn id="1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8000"/>
                            </p:stCondLst>
                            <p:childTnLst>
                              <p:par>
                                <p:cTn id="1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40000"/>
                            </p:stCondLst>
                            <p:childTnLst>
                              <p:par>
                                <p:cTn id="135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44000"/>
                            </p:stCondLst>
                            <p:childTnLst>
                              <p:par>
                                <p:cTn id="1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0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46000"/>
                            </p:stCondLst>
                            <p:childTnLst>
                              <p:par>
                                <p:cTn id="156" presetID="2" presetClass="entr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0000"/>
                            </p:stCondLst>
                            <p:childTnLst>
                              <p:par>
                                <p:cTn id="161" presetID="2" presetClass="entr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54000"/>
                            </p:stCondLst>
                            <p:childTnLst>
                              <p:par>
                                <p:cTn id="16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7000"/>
                            </p:stCondLst>
                            <p:childTnLst>
                              <p:par>
                                <p:cTn id="17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9000"/>
                            </p:stCondLst>
                            <p:childTnLst>
                              <p:par>
                                <p:cTn id="18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0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44" grpId="0"/>
      <p:bldP spid="44" grpId="1"/>
      <p:bldP spid="45" grpId="0"/>
      <p:bldP spid="45" grpId="1"/>
      <p:bldP spid="56" grpId="0"/>
      <p:bldP spid="56" grpId="1"/>
      <p:bldP spid="60" grpId="0"/>
      <p:bldP spid="60" grpId="1"/>
      <p:bldP spid="64" grpId="0"/>
      <p:bldP spid="64" grpId="1"/>
      <p:bldP spid="65" grpId="0"/>
      <p:bldP spid="38" grpId="0"/>
      <p:bldP spid="38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2DA1470E-341B-4075-8930-C0669F33F34F}"/>
              </a:ext>
            </a:extLst>
          </p:cNvPr>
          <p:cNvSpPr/>
          <p:nvPr/>
        </p:nvSpPr>
        <p:spPr>
          <a:xfrm>
            <a:off x="4868862" y="1291536"/>
            <a:ext cx="2484000" cy="468000"/>
          </a:xfrm>
          <a:prstGeom prst="rect">
            <a:avLst/>
          </a:prstGeom>
          <a:gradFill>
            <a:gsLst>
              <a:gs pos="40000">
                <a:srgbClr val="92D050"/>
              </a:gs>
              <a:gs pos="0">
                <a:schemeClr val="bg2">
                  <a:lumMod val="90000"/>
                </a:schemeClr>
              </a:gs>
              <a:gs pos="80000">
                <a:srgbClr val="92D050"/>
              </a:gs>
              <a:gs pos="100000">
                <a:srgbClr val="92D050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2"/>
                </a:solidFill>
                <a:latin typeface="+mj-lt"/>
              </a:rPr>
              <a:t>Военные науки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52CCBE37-4330-4DE8-8997-31C2DF391C8F}"/>
              </a:ext>
            </a:extLst>
          </p:cNvPr>
          <p:cNvSpPr/>
          <p:nvPr/>
        </p:nvSpPr>
        <p:spPr>
          <a:xfrm>
            <a:off x="4868862" y="1912474"/>
            <a:ext cx="2484000" cy="468000"/>
          </a:xfrm>
          <a:prstGeom prst="rect">
            <a:avLst/>
          </a:prstGeom>
          <a:gradFill>
            <a:gsLst>
              <a:gs pos="40000">
                <a:srgbClr val="92D050"/>
              </a:gs>
              <a:gs pos="0">
                <a:schemeClr val="bg2">
                  <a:lumMod val="90000"/>
                </a:schemeClr>
              </a:gs>
              <a:gs pos="80000">
                <a:srgbClr val="92D050"/>
              </a:gs>
              <a:gs pos="100000">
                <a:srgbClr val="92D050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2"/>
                </a:solidFill>
                <a:latin typeface="+mj-lt"/>
              </a:rPr>
              <a:t>Юридические науки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2FD684C3-9228-4EE1-85D1-50AF7E6E64B7}"/>
              </a:ext>
            </a:extLst>
          </p:cNvPr>
          <p:cNvSpPr/>
          <p:nvPr/>
        </p:nvSpPr>
        <p:spPr>
          <a:xfrm>
            <a:off x="4868862" y="2533412"/>
            <a:ext cx="2484000" cy="468000"/>
          </a:xfrm>
          <a:prstGeom prst="rect">
            <a:avLst/>
          </a:prstGeom>
          <a:gradFill>
            <a:gsLst>
              <a:gs pos="40000">
                <a:srgbClr val="92D050"/>
              </a:gs>
              <a:gs pos="0">
                <a:schemeClr val="bg2">
                  <a:lumMod val="90000"/>
                </a:schemeClr>
              </a:gs>
              <a:gs pos="80000">
                <a:srgbClr val="92D050"/>
              </a:gs>
              <a:gs pos="100000">
                <a:srgbClr val="92D050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2"/>
                </a:solidFill>
                <a:latin typeface="+mj-lt"/>
              </a:rPr>
              <a:t>Исторические науки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121A3F6D-B732-4335-829B-95E335315C6F}"/>
              </a:ext>
            </a:extLst>
          </p:cNvPr>
          <p:cNvSpPr/>
          <p:nvPr/>
        </p:nvSpPr>
        <p:spPr>
          <a:xfrm>
            <a:off x="4868862" y="3154350"/>
            <a:ext cx="2484000" cy="468000"/>
          </a:xfrm>
          <a:prstGeom prst="rect">
            <a:avLst/>
          </a:prstGeom>
          <a:gradFill>
            <a:gsLst>
              <a:gs pos="40000">
                <a:srgbClr val="92D050"/>
              </a:gs>
              <a:gs pos="0">
                <a:schemeClr val="bg2">
                  <a:lumMod val="90000"/>
                </a:schemeClr>
              </a:gs>
              <a:gs pos="80000">
                <a:srgbClr val="92D050"/>
              </a:gs>
              <a:gs pos="100000">
                <a:srgbClr val="92D050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2"/>
                </a:solidFill>
                <a:latin typeface="+mj-lt"/>
              </a:rPr>
              <a:t>Философские науки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CB04334B-4426-4F76-8CD7-2092DA9848C2}"/>
              </a:ext>
            </a:extLst>
          </p:cNvPr>
          <p:cNvSpPr/>
          <p:nvPr/>
        </p:nvSpPr>
        <p:spPr>
          <a:xfrm>
            <a:off x="4868862" y="3775288"/>
            <a:ext cx="2484000" cy="468000"/>
          </a:xfrm>
          <a:prstGeom prst="rect">
            <a:avLst/>
          </a:prstGeom>
          <a:gradFill>
            <a:gsLst>
              <a:gs pos="40000">
                <a:srgbClr val="92D050"/>
              </a:gs>
              <a:gs pos="0">
                <a:schemeClr val="bg2">
                  <a:lumMod val="90000"/>
                </a:schemeClr>
              </a:gs>
              <a:gs pos="80000">
                <a:srgbClr val="92D050"/>
              </a:gs>
              <a:gs pos="100000">
                <a:srgbClr val="92D050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2"/>
                </a:solidFill>
                <a:latin typeface="+mj-lt"/>
              </a:rPr>
              <a:t>Политические науки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2CAEC731-67B3-403D-9F27-4140B63A8A14}"/>
              </a:ext>
            </a:extLst>
          </p:cNvPr>
          <p:cNvSpPr/>
          <p:nvPr/>
        </p:nvSpPr>
        <p:spPr>
          <a:xfrm>
            <a:off x="4868862" y="4396226"/>
            <a:ext cx="2484000" cy="468000"/>
          </a:xfrm>
          <a:prstGeom prst="rect">
            <a:avLst/>
          </a:prstGeom>
          <a:gradFill>
            <a:gsLst>
              <a:gs pos="40000">
                <a:srgbClr val="92D050"/>
              </a:gs>
              <a:gs pos="0">
                <a:schemeClr val="bg2">
                  <a:lumMod val="90000"/>
                </a:schemeClr>
              </a:gs>
              <a:gs pos="80000">
                <a:srgbClr val="92D050"/>
              </a:gs>
              <a:gs pos="100000">
                <a:srgbClr val="92D050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dirty="0">
                <a:solidFill>
                  <a:schemeClr val="tx2"/>
                </a:solidFill>
                <a:latin typeface="+mj-lt"/>
              </a:rPr>
              <a:t>Педагогические науки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011ED0F8-00F9-44C8-832D-C8E6FA43DBD6}"/>
              </a:ext>
            </a:extLst>
          </p:cNvPr>
          <p:cNvSpPr/>
          <p:nvPr/>
        </p:nvSpPr>
        <p:spPr>
          <a:xfrm>
            <a:off x="4868862" y="5017164"/>
            <a:ext cx="2484000" cy="468000"/>
          </a:xfrm>
          <a:prstGeom prst="rect">
            <a:avLst/>
          </a:prstGeom>
          <a:gradFill>
            <a:gsLst>
              <a:gs pos="40000">
                <a:srgbClr val="92D050"/>
              </a:gs>
              <a:gs pos="0">
                <a:schemeClr val="bg2">
                  <a:lumMod val="90000"/>
                </a:schemeClr>
              </a:gs>
              <a:gs pos="80000">
                <a:srgbClr val="92D050"/>
              </a:gs>
              <a:gs pos="100000">
                <a:srgbClr val="92D050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2"/>
                </a:solidFill>
                <a:latin typeface="+mj-lt"/>
              </a:rPr>
              <a:t>Психологические науки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11B4E91B-1240-44F1-98DF-54DD9F01078B}"/>
              </a:ext>
            </a:extLst>
          </p:cNvPr>
          <p:cNvSpPr/>
          <p:nvPr/>
        </p:nvSpPr>
        <p:spPr>
          <a:xfrm>
            <a:off x="4868862" y="5638102"/>
            <a:ext cx="2484000" cy="468000"/>
          </a:xfrm>
          <a:prstGeom prst="rect">
            <a:avLst/>
          </a:prstGeom>
          <a:gradFill>
            <a:gsLst>
              <a:gs pos="40000">
                <a:srgbClr val="92D050"/>
              </a:gs>
              <a:gs pos="0">
                <a:schemeClr val="bg2">
                  <a:lumMod val="90000"/>
                </a:schemeClr>
              </a:gs>
              <a:gs pos="80000">
                <a:srgbClr val="92D050"/>
              </a:gs>
              <a:gs pos="100000">
                <a:srgbClr val="92D050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dirty="0">
                <a:solidFill>
                  <a:schemeClr val="tx2"/>
                </a:solidFill>
                <a:latin typeface="+mj-lt"/>
              </a:rPr>
              <a:t>Филологические науки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035A4074-4DFC-448F-AD86-FE86BE296FD9}"/>
              </a:ext>
            </a:extLst>
          </p:cNvPr>
          <p:cNvSpPr/>
          <p:nvPr/>
        </p:nvSpPr>
        <p:spPr>
          <a:xfrm>
            <a:off x="4868862" y="6259040"/>
            <a:ext cx="2484000" cy="468000"/>
          </a:xfrm>
          <a:prstGeom prst="rect">
            <a:avLst/>
          </a:prstGeom>
          <a:gradFill>
            <a:gsLst>
              <a:gs pos="40000">
                <a:srgbClr val="92D050"/>
              </a:gs>
              <a:gs pos="0">
                <a:schemeClr val="bg2">
                  <a:lumMod val="90000"/>
                </a:schemeClr>
              </a:gs>
              <a:gs pos="80000">
                <a:srgbClr val="92D050"/>
              </a:gs>
              <a:gs pos="100000">
                <a:srgbClr val="92D050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2"/>
                </a:solidFill>
                <a:latin typeface="+mj-lt"/>
              </a:rPr>
              <a:t>Технические науки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3D000E6-9729-4141-BFF0-01C78C84391E}"/>
              </a:ext>
            </a:extLst>
          </p:cNvPr>
          <p:cNvSpPr txBox="1"/>
          <p:nvPr/>
        </p:nvSpPr>
        <p:spPr>
          <a:xfrm flipH="1">
            <a:off x="925559" y="44209"/>
            <a:ext cx="103706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Подготовка научно</a:t>
            </a:r>
            <a:r>
              <a:rPr lang="en-US" sz="3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3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педагогических кадров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973750" y="676933"/>
            <a:ext cx="21240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chemeClr val="tx2"/>
                </a:solidFill>
                <a:latin typeface="+mj-lt"/>
              </a:rPr>
              <a:t>Отрасли наук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97378" y="1158328"/>
            <a:ext cx="38672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chemeClr val="tx2"/>
                </a:solidFill>
                <a:latin typeface="+mj-lt"/>
              </a:rPr>
              <a:t>Диссертационные советы</a:t>
            </a:r>
          </a:p>
        </p:txBody>
      </p:sp>
      <p:sp>
        <p:nvSpPr>
          <p:cNvPr id="23" name="TextBox 22"/>
          <p:cNvSpPr txBox="1"/>
          <p:nvPr/>
        </p:nvSpPr>
        <p:spPr>
          <a:xfrm flipH="1">
            <a:off x="11397618" y="17974"/>
            <a:ext cx="794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 smtClean="0">
                <a:solidFill>
                  <a:schemeClr val="tx2"/>
                </a:solidFill>
              </a:rPr>
              <a:t>11</a:t>
            </a: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36" b="14289"/>
          <a:stretch/>
        </p:blipFill>
        <p:spPr>
          <a:xfrm>
            <a:off x="7886048" y="4831004"/>
            <a:ext cx="4142905" cy="185810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04"/>
          <a:stretch/>
        </p:blipFill>
        <p:spPr>
          <a:xfrm>
            <a:off x="337383" y="4369174"/>
            <a:ext cx="3931920" cy="233093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73"/>
          <a:stretch/>
        </p:blipFill>
        <p:spPr>
          <a:xfrm>
            <a:off x="7886491" y="2805883"/>
            <a:ext cx="4143162" cy="185724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72" y="1747129"/>
            <a:ext cx="3922630" cy="237914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6" t="17919" r="5095" b="11935"/>
          <a:stretch/>
        </p:blipFill>
        <p:spPr>
          <a:xfrm>
            <a:off x="7886048" y="817143"/>
            <a:ext cx="4133172" cy="1841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9285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25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750"/>
                            </p:stCondLst>
                            <p:childTnLst>
                              <p:par>
                                <p:cTn id="7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20" grpId="0" animBg="1"/>
      <p:bldP spid="29" grpId="0" animBg="1"/>
      <p:bldP spid="30" grpId="0" animBg="1"/>
      <p:bldP spid="35" grpId="0"/>
      <p:bldP spid="2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 flipH="1">
            <a:off x="774923" y="54262"/>
            <a:ext cx="102687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Обучение по </a:t>
            </a:r>
            <a:r>
              <a:rPr lang="ru-RU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программе адъюнктуры</a:t>
            </a:r>
            <a:endParaRPr lang="ru-RU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3200" dirty="0">
              <a:solidFill>
                <a:srgbClr val="000000"/>
              </a:solidFill>
              <a:latin typeface="Arial Black" panose="020B0A040201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 flipH="1">
            <a:off x="11677333" y="17974"/>
            <a:ext cx="514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 smtClean="0">
                <a:solidFill>
                  <a:srgbClr val="000000"/>
                </a:solidFill>
              </a:rPr>
              <a:t>12</a:t>
            </a:r>
            <a:endParaRPr lang="ru-RU" dirty="0">
              <a:solidFill>
                <a:srgbClr val="000000"/>
              </a:solidFill>
            </a:endParaRPr>
          </a:p>
        </p:txBody>
      </p:sp>
      <p:graphicFrame>
        <p:nvGraphicFramePr>
          <p:cNvPr id="44" name="Диаграмма 4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27310486"/>
              </p:ext>
            </p:extLst>
          </p:nvPr>
        </p:nvGraphicFramePr>
        <p:xfrm>
          <a:off x="434967" y="1107315"/>
          <a:ext cx="5782951" cy="4126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7E07EAEC-7BD7-4D4B-AC9A-4985F6E9655D}"/>
              </a:ext>
            </a:extLst>
          </p:cNvPr>
          <p:cNvGrpSpPr/>
          <p:nvPr/>
        </p:nvGrpSpPr>
        <p:grpSpPr>
          <a:xfrm>
            <a:off x="7384868" y="2945468"/>
            <a:ext cx="4702629" cy="376737"/>
            <a:chOff x="3184188" y="5007024"/>
            <a:chExt cx="5431453" cy="179561"/>
          </a:xfrm>
        </p:grpSpPr>
        <p:sp>
          <p:nvSpPr>
            <p:cNvPr id="48" name="Прямоугольник 47">
              <a:extLst>
                <a:ext uri="{FF2B5EF4-FFF2-40B4-BE49-F238E27FC236}">
                  <a16:creationId xmlns:a16="http://schemas.microsoft.com/office/drawing/2014/main" id="{6B9D59C5-1341-429A-8887-545D13C000CA}"/>
                </a:ext>
              </a:extLst>
            </p:cNvPr>
            <p:cNvSpPr/>
            <p:nvPr/>
          </p:nvSpPr>
          <p:spPr>
            <a:xfrm>
              <a:off x="3184188" y="5007024"/>
              <a:ext cx="2586362" cy="1760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ru-RU" b="1" dirty="0">
                <a:solidFill>
                  <a:schemeClr val="tx2"/>
                </a:solidFill>
              </a:endParaRPr>
            </a:p>
          </p:txBody>
        </p:sp>
        <p:sp>
          <p:nvSpPr>
            <p:cNvPr id="49" name="Прямоугольник 48">
              <a:extLst>
                <a:ext uri="{FF2B5EF4-FFF2-40B4-BE49-F238E27FC236}">
                  <a16:creationId xmlns:a16="http://schemas.microsoft.com/office/drawing/2014/main" id="{3F6A9AE5-D0E6-454B-B33F-21FA770563CD}"/>
                </a:ext>
              </a:extLst>
            </p:cNvPr>
            <p:cNvSpPr/>
            <p:nvPr/>
          </p:nvSpPr>
          <p:spPr>
            <a:xfrm>
              <a:off x="5930922" y="5010553"/>
              <a:ext cx="2684719" cy="1760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ru-RU" b="1" dirty="0">
                <a:solidFill>
                  <a:schemeClr val="tx2"/>
                </a:solidFill>
              </a:endParaRPr>
            </a:p>
          </p:txBody>
        </p:sp>
      </p:grp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DA1470E-341B-4075-8930-C0669F33F34F}"/>
              </a:ext>
            </a:extLst>
          </p:cNvPr>
          <p:cNvSpPr/>
          <p:nvPr/>
        </p:nvSpPr>
        <p:spPr>
          <a:xfrm>
            <a:off x="2490511" y="5390605"/>
            <a:ext cx="6609945" cy="1045030"/>
          </a:xfrm>
          <a:prstGeom prst="rect">
            <a:avLst/>
          </a:prstGeom>
          <a:gradFill rotWithShape="1">
            <a:gsLst>
              <a:gs pos="0">
                <a:srgbClr val="849276">
                  <a:tint val="96000"/>
                  <a:lumMod val="104000"/>
                </a:srgbClr>
              </a:gs>
              <a:gs pos="100000">
                <a:srgbClr val="849276">
                  <a:shade val="98000"/>
                  <a:lumMod val="94000"/>
                </a:srgbClr>
              </a:gs>
            </a:gsLst>
            <a:lin ang="5400000" scaled="0"/>
          </a:gradFill>
          <a:ln>
            <a:noFill/>
          </a:ln>
          <a:effectLst>
            <a:outerShdw blurRad="50800" dist="38100" dir="5400000" rotWithShape="0">
              <a:srgbClr val="000000">
                <a:alpha val="60000"/>
              </a:srgbClr>
            </a:outerShdw>
          </a:effectLst>
        </p:spPr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2"/>
                </a:solidFill>
                <a:latin typeface="+mj-lt"/>
              </a:rPr>
              <a:t>В 2023 г. завершили обучение 2 сотрудника </a:t>
            </a:r>
          </a:p>
          <a:p>
            <a:pPr algn="ctr"/>
            <a:r>
              <a:rPr lang="ru-RU" sz="1600" b="1" dirty="0">
                <a:solidFill>
                  <a:schemeClr val="tx2"/>
                </a:solidFill>
                <a:latin typeface="+mj-lt"/>
              </a:rPr>
              <a:t>ГПК Республики Беларусь – 1 </a:t>
            </a:r>
          </a:p>
          <a:p>
            <a:pPr algn="ctr"/>
            <a:r>
              <a:rPr lang="ru-RU" sz="1600" b="1" dirty="0">
                <a:solidFill>
                  <a:schemeClr val="tx2"/>
                </a:solidFill>
                <a:latin typeface="+mj-lt"/>
              </a:rPr>
              <a:t>ГУПВ ГКНБ Республики Таджикистан – 1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1746051"/>
              </p:ext>
            </p:extLst>
          </p:nvPr>
        </p:nvGraphicFramePr>
        <p:xfrm>
          <a:off x="6510428" y="1114698"/>
          <a:ext cx="5166905" cy="413549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565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74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30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50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952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3021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kern="1200" baseline="0" dirty="0"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latin typeface="+mj-lt"/>
                          <a:ea typeface="+mn-ea"/>
                          <a:cs typeface="+mn-cs"/>
                        </a:rPr>
                        <a:t>Ведомство</a:t>
                      </a:r>
                    </a:p>
                  </a:txBody>
                  <a:tcPr marL="9525" marR="9525" marT="9525" marB="0" anchor="ctr">
                    <a:solidFill>
                      <a:srgbClr val="A6A6A6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algn="ctr" defTabSz="914105" rtl="0" eaLnBrk="1" fontAlgn="b" latinLnBrk="0" hangingPunct="1"/>
                      <a:r>
                        <a:rPr lang="ru-RU" sz="1400" b="1" i="0" u="none" strike="noStrike" kern="1200" baseline="0" dirty="0"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latin typeface="+mj-lt"/>
                          <a:ea typeface="+mn-ea"/>
                          <a:cs typeface="+mn-cs"/>
                        </a:rPr>
                        <a:t>Количество обучающихся</a:t>
                      </a:r>
                    </a:p>
                  </a:txBody>
                  <a:tcPr marL="9525" marR="9525" marT="9525" marB="0" anchor="ctr">
                    <a:solidFill>
                      <a:srgbClr val="A6A6A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105" rtl="0" eaLnBrk="1" fontAlgn="b" latinLnBrk="0" hangingPunct="1"/>
                      <a:r>
                        <a:rPr lang="ru-RU" sz="1300" b="1" i="0" u="none" strike="noStrike" kern="1200" baseline="0" dirty="0"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latin typeface="+mj-lt"/>
                          <a:ea typeface="+mn-ea"/>
                          <a:cs typeface="+mn-cs"/>
                        </a:rPr>
                        <a:t>Всего</a:t>
                      </a:r>
                    </a:p>
                  </a:txBody>
                  <a:tcPr marL="9525" marR="9525" marT="9525" marB="0" anchor="ctr">
                    <a:solidFill>
                      <a:srgbClr val="A6A6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3152"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ln>
                          <a:solidFill>
                            <a:schemeClr val="tx2"/>
                          </a:solidFill>
                        </a:ln>
                        <a:noFill/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kern="1200" baseline="0" dirty="0"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latin typeface="+mj-lt"/>
                          <a:ea typeface="+mn-ea"/>
                          <a:cs typeface="+mn-cs"/>
                        </a:rPr>
                        <a:t>1 курс</a:t>
                      </a:r>
                    </a:p>
                  </a:txBody>
                  <a:tcPr marL="9525" marR="9525" marT="9525" marB="0" anchor="ctr"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kern="1200" baseline="0" dirty="0"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latin typeface="+mj-lt"/>
                          <a:ea typeface="+mn-ea"/>
                          <a:cs typeface="+mn-cs"/>
                        </a:rPr>
                        <a:t>2 курс</a:t>
                      </a:r>
                    </a:p>
                  </a:txBody>
                  <a:tcPr marL="9525" marR="9525" marT="9525" marB="0" anchor="ctr"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kern="1200" baseline="0" dirty="0"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latin typeface="+mj-lt"/>
                          <a:ea typeface="+mn-ea"/>
                          <a:cs typeface="+mn-cs"/>
                        </a:rPr>
                        <a:t>3 курс</a:t>
                      </a:r>
                    </a:p>
                  </a:txBody>
                  <a:tcPr marL="9525" marR="9525" marT="9525" marB="0" anchor="ctr"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kern="1200" baseline="0" dirty="0"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latin typeface="+mj-lt"/>
                          <a:ea typeface="+mn-ea"/>
                          <a:cs typeface="+mn-cs"/>
                        </a:rPr>
                        <a:t>4 курс</a:t>
                      </a:r>
                    </a:p>
                  </a:txBody>
                  <a:tcPr marL="9525" marR="9525" marT="9525" marB="0" anchor="ctr"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ln>
                          <a:solidFill>
                            <a:schemeClr val="tx2"/>
                          </a:solidFill>
                        </a:ln>
                        <a:noFill/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rgbClr val="A6A6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759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kern="1200" baseline="0" dirty="0"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latin typeface="+mj-lt"/>
                          <a:ea typeface="+mn-ea"/>
                          <a:cs typeface="+mn-cs"/>
                        </a:rPr>
                        <a:t>ГПК Республики Беларусь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1" i="0" u="none" strike="noStrike" dirty="0">
                        <a:ln>
                          <a:solidFill>
                            <a:schemeClr val="tx2"/>
                          </a:solidFill>
                        </a:ln>
                        <a:noFill/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ln>
                            <a:solidFill>
                              <a:schemeClr val="tx2"/>
                            </a:solidFill>
                          </a:ln>
                          <a:noFill/>
                          <a:effectLst/>
                          <a:latin typeface="+mn-lt"/>
                        </a:rPr>
                        <a:t>2</a:t>
                      </a:r>
                      <a:endParaRPr lang="ru-RU" sz="1400" b="1" i="0" u="none" strike="noStrike" dirty="0">
                        <a:ln>
                          <a:solidFill>
                            <a:schemeClr val="tx2"/>
                          </a:solidFill>
                        </a:ln>
                        <a:noFill/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ln>
                            <a:solidFill>
                              <a:schemeClr val="tx2"/>
                            </a:solidFill>
                          </a:ln>
                          <a:noFill/>
                          <a:effectLst/>
                          <a:latin typeface="+mn-lt"/>
                        </a:rPr>
                        <a:t>2</a:t>
                      </a:r>
                      <a:endParaRPr lang="ru-RU" sz="1400" b="1" i="0" u="none" strike="noStrike" dirty="0">
                        <a:ln>
                          <a:solidFill>
                            <a:schemeClr val="tx2"/>
                          </a:solidFill>
                        </a:ln>
                        <a:noFill/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ln>
                            <a:solidFill>
                              <a:schemeClr val="tx2"/>
                            </a:solidFill>
                          </a:ln>
                          <a:noFill/>
                          <a:effectLst/>
                          <a:latin typeface="+mn-lt"/>
                        </a:rPr>
                        <a:t>2</a:t>
                      </a:r>
                      <a:endParaRPr lang="ru-RU" sz="1400" b="1" i="0" u="none" strike="noStrike" dirty="0">
                        <a:ln>
                          <a:solidFill>
                            <a:schemeClr val="tx2"/>
                          </a:solidFill>
                        </a:ln>
                        <a:noFill/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ln>
                            <a:solidFill>
                              <a:schemeClr val="tx2"/>
                            </a:solidFill>
                          </a:ln>
                          <a:noFill/>
                          <a:effectLst/>
                          <a:latin typeface="+mn-lt"/>
                        </a:rPr>
                        <a:t>6</a:t>
                      </a:r>
                      <a:endParaRPr lang="ru-RU" sz="1400" b="1" i="0" u="none" strike="noStrike" dirty="0">
                        <a:ln>
                          <a:solidFill>
                            <a:schemeClr val="tx2"/>
                          </a:solidFill>
                        </a:ln>
                        <a:noFill/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759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kern="1200" baseline="0" dirty="0"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latin typeface="+mj-lt"/>
                          <a:ea typeface="+mn-ea"/>
                          <a:cs typeface="+mn-cs"/>
                        </a:rPr>
                        <a:t>КНБ Республики Казахстан</a:t>
                      </a:r>
                    </a:p>
                  </a:txBody>
                  <a:tcPr marL="9525" marR="9525" marT="9525" marB="0" anchor="ctr"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ln>
                            <a:solidFill>
                              <a:schemeClr val="tx2"/>
                            </a:solidFill>
                          </a:ln>
                          <a:noFill/>
                          <a:effectLst/>
                          <a:latin typeface="+mn-lt"/>
                        </a:rPr>
                        <a:t>5</a:t>
                      </a:r>
                      <a:endParaRPr lang="ru-RU" sz="1400" b="1" i="0" u="none" strike="noStrike" dirty="0">
                        <a:ln>
                          <a:solidFill>
                            <a:schemeClr val="tx2"/>
                          </a:solidFill>
                        </a:ln>
                        <a:noFill/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ln>
                            <a:solidFill>
                              <a:schemeClr val="tx2"/>
                            </a:solidFill>
                          </a:ln>
                          <a:noFill/>
                          <a:effectLst/>
                          <a:latin typeface="+mn-lt"/>
                        </a:rPr>
                        <a:t>2</a:t>
                      </a:r>
                      <a:endParaRPr lang="ru-RU" sz="1400" b="1" i="0" u="none" strike="noStrike" dirty="0">
                        <a:ln>
                          <a:solidFill>
                            <a:schemeClr val="tx2"/>
                          </a:solidFill>
                        </a:ln>
                        <a:noFill/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1" i="0" u="none" strike="noStrike" dirty="0">
                        <a:ln>
                          <a:solidFill>
                            <a:schemeClr val="tx2"/>
                          </a:solidFill>
                        </a:ln>
                        <a:noFill/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1" i="0" u="none" strike="noStrike" dirty="0">
                        <a:ln>
                          <a:solidFill>
                            <a:schemeClr val="tx2"/>
                          </a:solidFill>
                        </a:ln>
                        <a:noFill/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ln>
                            <a:solidFill>
                              <a:schemeClr val="tx2"/>
                            </a:solidFill>
                          </a:ln>
                          <a:noFill/>
                          <a:effectLst/>
                          <a:latin typeface="+mn-lt"/>
                        </a:rPr>
                        <a:t>7</a:t>
                      </a:r>
                      <a:endParaRPr lang="ru-RU" sz="1400" b="1" i="0" u="none" strike="noStrike" dirty="0">
                        <a:ln>
                          <a:solidFill>
                            <a:schemeClr val="tx2"/>
                          </a:solidFill>
                        </a:ln>
                        <a:noFill/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rgbClr val="FF99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076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kern="1200" baseline="0" dirty="0"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latin typeface="+mj-lt"/>
                          <a:ea typeface="+mn-ea"/>
                          <a:cs typeface="+mn-cs"/>
                        </a:rPr>
                        <a:t>ПС ГКНБ Республики Киргизия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1" i="0" u="none" strike="noStrike" dirty="0">
                        <a:ln>
                          <a:solidFill>
                            <a:schemeClr val="tx2"/>
                          </a:solidFill>
                        </a:ln>
                        <a:noFill/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ln>
                            <a:solidFill>
                              <a:schemeClr val="tx2"/>
                            </a:solidFill>
                          </a:ln>
                          <a:noFill/>
                          <a:effectLst/>
                          <a:latin typeface="+mn-lt"/>
                        </a:rPr>
                        <a:t>1</a:t>
                      </a:r>
                      <a:endParaRPr lang="ru-RU" sz="1400" b="1" i="0" u="none" strike="noStrike" dirty="0">
                        <a:ln>
                          <a:solidFill>
                            <a:schemeClr val="tx2"/>
                          </a:solidFill>
                        </a:ln>
                        <a:noFill/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1" i="0" u="none" strike="noStrike" dirty="0">
                        <a:ln>
                          <a:solidFill>
                            <a:schemeClr val="tx2"/>
                          </a:solidFill>
                        </a:ln>
                        <a:noFill/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1" i="0" u="none" strike="noStrike" dirty="0">
                        <a:ln>
                          <a:solidFill>
                            <a:schemeClr val="tx2"/>
                          </a:solidFill>
                        </a:ln>
                        <a:noFill/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ln>
                            <a:solidFill>
                              <a:schemeClr val="tx2"/>
                            </a:solidFill>
                          </a:ln>
                          <a:noFill/>
                          <a:effectLst/>
                          <a:latin typeface="+mn-lt"/>
                        </a:rPr>
                        <a:t>1</a:t>
                      </a:r>
                      <a:endParaRPr lang="ru-RU" sz="1400" b="1" i="0" u="none" strike="noStrike" dirty="0">
                        <a:ln>
                          <a:solidFill>
                            <a:schemeClr val="tx2"/>
                          </a:solidFill>
                        </a:ln>
                        <a:noFill/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077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kern="1200" baseline="0" dirty="0"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latin typeface="+mj-lt"/>
                          <a:ea typeface="+mn-ea"/>
                          <a:cs typeface="+mn-cs"/>
                        </a:rPr>
                        <a:t>ГУПО Монголии</a:t>
                      </a:r>
                    </a:p>
                  </a:txBody>
                  <a:tcPr marL="9525" marR="9525" marT="9525" marB="0" anchor="ctr"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ln>
                            <a:solidFill>
                              <a:schemeClr val="tx2"/>
                            </a:solidFill>
                          </a:ln>
                          <a:noFill/>
                          <a:effectLst/>
                          <a:latin typeface="+mn-lt"/>
                        </a:rPr>
                        <a:t>1</a:t>
                      </a:r>
                      <a:endParaRPr lang="ru-RU" sz="1400" b="1" i="0" u="none" strike="noStrike" dirty="0">
                        <a:ln>
                          <a:solidFill>
                            <a:schemeClr val="tx2"/>
                          </a:solidFill>
                        </a:ln>
                        <a:noFill/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1" i="0" u="none" strike="noStrike" dirty="0">
                        <a:ln>
                          <a:solidFill>
                            <a:schemeClr val="tx2"/>
                          </a:solidFill>
                        </a:ln>
                        <a:noFill/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1" i="0" u="none" strike="noStrike" dirty="0">
                        <a:ln>
                          <a:solidFill>
                            <a:schemeClr val="tx2"/>
                          </a:solidFill>
                        </a:ln>
                        <a:noFill/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1" i="0" u="none" strike="noStrike" dirty="0">
                        <a:ln>
                          <a:solidFill>
                            <a:schemeClr val="tx2"/>
                          </a:solidFill>
                        </a:ln>
                        <a:noFill/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ln>
                            <a:solidFill>
                              <a:schemeClr val="tx2"/>
                            </a:solidFill>
                          </a:ln>
                          <a:noFill/>
                          <a:effectLst/>
                          <a:latin typeface="+mn-lt"/>
                        </a:rPr>
                        <a:t>1</a:t>
                      </a:r>
                      <a:endParaRPr lang="ru-RU" sz="1400" b="1" i="0" u="none" strike="noStrike" dirty="0">
                        <a:ln>
                          <a:solidFill>
                            <a:schemeClr val="tx2"/>
                          </a:solidFill>
                        </a:ln>
                        <a:noFill/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rgbClr val="FF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9413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kern="1200" baseline="0" dirty="0"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latin typeface="+mj-lt"/>
                          <a:ea typeface="+mn-ea"/>
                          <a:cs typeface="+mn-cs"/>
                        </a:rPr>
                        <a:t>ГКНБ Республики Таджикистан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ln>
                            <a:solidFill>
                              <a:schemeClr val="tx2"/>
                            </a:solidFill>
                          </a:ln>
                          <a:noFill/>
                          <a:effectLst/>
                          <a:latin typeface="+mn-lt"/>
                        </a:rPr>
                        <a:t>3</a:t>
                      </a:r>
                      <a:endParaRPr lang="ru-RU" sz="1400" b="1" i="0" u="none" strike="noStrike" dirty="0">
                        <a:ln>
                          <a:solidFill>
                            <a:schemeClr val="tx2"/>
                          </a:solidFill>
                        </a:ln>
                        <a:noFill/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1" i="0" u="none" strike="noStrike" dirty="0">
                        <a:ln>
                          <a:solidFill>
                            <a:schemeClr val="tx2"/>
                          </a:solidFill>
                        </a:ln>
                        <a:noFill/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ln>
                            <a:solidFill>
                              <a:schemeClr val="tx2"/>
                            </a:solidFill>
                          </a:ln>
                          <a:noFill/>
                          <a:effectLst/>
                          <a:latin typeface="+mn-lt"/>
                        </a:rPr>
                        <a:t>1</a:t>
                      </a:r>
                      <a:endParaRPr lang="ru-RU" sz="1400" b="1" i="0" u="none" strike="noStrike" dirty="0">
                        <a:ln>
                          <a:solidFill>
                            <a:schemeClr val="tx2"/>
                          </a:solidFill>
                        </a:ln>
                        <a:noFill/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1" i="0" u="none" strike="noStrike" dirty="0">
                        <a:ln>
                          <a:solidFill>
                            <a:schemeClr val="tx2"/>
                          </a:solidFill>
                        </a:ln>
                        <a:noFill/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ln>
                            <a:solidFill>
                              <a:schemeClr val="tx2"/>
                            </a:solidFill>
                          </a:ln>
                          <a:noFill/>
                          <a:effectLst/>
                          <a:latin typeface="+mn-lt"/>
                        </a:rPr>
                        <a:t>4</a:t>
                      </a:r>
                      <a:endParaRPr lang="ru-RU" sz="1400" b="1" i="0" u="none" strike="noStrike" dirty="0">
                        <a:ln>
                          <a:solidFill>
                            <a:schemeClr val="tx2"/>
                          </a:solidFill>
                        </a:ln>
                        <a:noFill/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04927">
                <a:tc>
                  <a:txBody>
                    <a:bodyPr/>
                    <a:lstStyle/>
                    <a:p>
                      <a:pPr marL="0" algn="ctr" defTabSz="914105" rtl="0" eaLnBrk="1" fontAlgn="b" latinLnBrk="0" hangingPunct="1"/>
                      <a:r>
                        <a:rPr lang="ru-RU" sz="1600" b="1" i="0" u="none" strike="noStrike" kern="1200" baseline="0" dirty="0"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latin typeface="+mj-lt"/>
                          <a:ea typeface="+mn-ea"/>
                          <a:cs typeface="+mn-cs"/>
                        </a:rPr>
                        <a:t>Всего</a:t>
                      </a:r>
                    </a:p>
                  </a:txBody>
                  <a:tcPr marL="9525" marR="9525" marT="9525" marB="0" anchor="ctr"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ln>
                            <a:solidFill>
                              <a:schemeClr val="tx2"/>
                            </a:solidFill>
                          </a:ln>
                          <a:noFill/>
                          <a:effectLst/>
                          <a:latin typeface="+mn-lt"/>
                        </a:rPr>
                        <a:t>9</a:t>
                      </a:r>
                      <a:endParaRPr lang="ru-RU" sz="1400" b="1" i="0" u="none" strike="noStrike" dirty="0">
                        <a:ln>
                          <a:solidFill>
                            <a:schemeClr val="tx2"/>
                          </a:solidFill>
                        </a:ln>
                        <a:noFill/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ln>
                            <a:solidFill>
                              <a:schemeClr val="tx2"/>
                            </a:solidFill>
                          </a:ln>
                          <a:noFill/>
                          <a:effectLst/>
                          <a:latin typeface="+mn-lt"/>
                        </a:rPr>
                        <a:t>5</a:t>
                      </a:r>
                      <a:endParaRPr lang="ru-RU" sz="1400" b="1" i="0" u="none" strike="noStrike" dirty="0">
                        <a:ln>
                          <a:solidFill>
                            <a:schemeClr val="tx2"/>
                          </a:solidFill>
                        </a:ln>
                        <a:noFill/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ln>
                            <a:solidFill>
                              <a:schemeClr val="tx2"/>
                            </a:solidFill>
                          </a:ln>
                          <a:noFill/>
                          <a:effectLst/>
                          <a:latin typeface="+mn-lt"/>
                        </a:rPr>
                        <a:t>3</a:t>
                      </a:r>
                      <a:endParaRPr lang="ru-RU" sz="1400" b="1" i="0" u="none" strike="noStrike" dirty="0">
                        <a:ln>
                          <a:solidFill>
                            <a:schemeClr val="tx2"/>
                          </a:solidFill>
                        </a:ln>
                        <a:noFill/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ln>
                            <a:solidFill>
                              <a:schemeClr val="tx2"/>
                            </a:solidFill>
                          </a:ln>
                          <a:noFill/>
                          <a:effectLst/>
                          <a:latin typeface="+mn-lt"/>
                        </a:rPr>
                        <a:t>2</a:t>
                      </a:r>
                      <a:endParaRPr lang="ru-RU" sz="1400" b="1" i="0" u="none" strike="noStrike" dirty="0">
                        <a:ln>
                          <a:solidFill>
                            <a:schemeClr val="tx2"/>
                          </a:solidFill>
                        </a:ln>
                        <a:noFill/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200" u="none" strike="noStrike" dirty="0">
                          <a:ln w="19050">
                            <a:solidFill>
                              <a:schemeClr val="tx2"/>
                            </a:solidFill>
                          </a:ln>
                          <a:noFill/>
                          <a:effectLst/>
                          <a:latin typeface="+mn-lt"/>
                        </a:rPr>
                        <a:t>19</a:t>
                      </a:r>
                      <a:endParaRPr lang="ru-RU" sz="3200" b="1" i="0" u="none" strike="noStrike" dirty="0">
                        <a:ln w="19050">
                          <a:solidFill>
                            <a:schemeClr val="tx2"/>
                          </a:solidFill>
                        </a:ln>
                        <a:noFill/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rgbClr val="A6A6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851651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9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3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Graphic spid="44" grpId="0">
        <p:bldAsOne/>
      </p:bldGraphic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 flipH="1">
            <a:off x="825295" y="117306"/>
            <a:ext cx="103706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Культурные традиции</a:t>
            </a:r>
          </a:p>
        </p:txBody>
      </p:sp>
      <p:sp>
        <p:nvSpPr>
          <p:cNvPr id="5" name="TextBox 4"/>
          <p:cNvSpPr txBox="1"/>
          <p:nvPr/>
        </p:nvSpPr>
        <p:spPr>
          <a:xfrm flipH="1">
            <a:off x="11397618" y="17974"/>
            <a:ext cx="794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 smtClean="0">
                <a:solidFill>
                  <a:schemeClr val="tx2"/>
                </a:solidFill>
              </a:rPr>
              <a:t>13</a:t>
            </a: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" t="18511" b="21376"/>
          <a:stretch/>
        </p:blipFill>
        <p:spPr>
          <a:xfrm>
            <a:off x="33777" y="625881"/>
            <a:ext cx="11953641" cy="4107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799" y="1950586"/>
            <a:ext cx="3251741" cy="476771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4873" y="1064414"/>
            <a:ext cx="3711600" cy="501292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53" y="1083081"/>
            <a:ext cx="3759583" cy="501291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550" y="722921"/>
            <a:ext cx="988237" cy="124444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16" y="1659010"/>
            <a:ext cx="6766040" cy="338302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6289" y="1659010"/>
            <a:ext cx="3383020" cy="338302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26" t="11787" r="13856" b="6796"/>
          <a:stretch/>
        </p:blipFill>
        <p:spPr>
          <a:xfrm>
            <a:off x="2913930" y="760482"/>
            <a:ext cx="6108149" cy="5658116"/>
          </a:xfrm>
          <a:prstGeom prst="rect">
            <a:avLst/>
          </a:prstGeom>
        </p:spPr>
      </p:pic>
      <p:pic>
        <p:nvPicPr>
          <p:cNvPr id="12" name="Рисунок 11" hidden="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579" y="702081"/>
            <a:ext cx="7652995" cy="6058621"/>
          </a:xfrm>
          <a:prstGeom prst="rect">
            <a:avLst/>
          </a:prstGeom>
        </p:spPr>
      </p:pic>
      <p:pic>
        <p:nvPicPr>
          <p:cNvPr id="13" name="Рисунок 12" hidden="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386" y="702081"/>
            <a:ext cx="7652995" cy="6058621"/>
          </a:xfrm>
          <a:prstGeom prst="rect">
            <a:avLst/>
          </a:prstGeom>
        </p:spPr>
      </p:pic>
      <p:pic>
        <p:nvPicPr>
          <p:cNvPr id="14" name="Рисунок 13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337" y="702081"/>
            <a:ext cx="7646399" cy="605339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00" y="760482"/>
            <a:ext cx="8691373" cy="577761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2" t="27853" r="20245" b="22266"/>
          <a:stretch/>
        </p:blipFill>
        <p:spPr>
          <a:xfrm>
            <a:off x="1891620" y="795664"/>
            <a:ext cx="8677622" cy="574243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824" y="737263"/>
            <a:ext cx="8691372" cy="5794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0253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1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0"/>
                            </p:stCondLst>
                            <p:childTnLst>
                              <p:par>
                                <p:cTn id="5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2000"/>
                            </p:stCondLst>
                            <p:childTnLst>
                              <p:par>
                                <p:cTn id="6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4000"/>
                            </p:stCondLst>
                            <p:childTnLst>
                              <p:par>
                                <p:cTn id="6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7000"/>
                            </p:stCondLst>
                            <p:childTnLst>
                              <p:par>
                                <p:cTn id="7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9000"/>
                            </p:stCondLst>
                            <p:childTnLst>
                              <p:par>
                                <p:cTn id="82" presetID="2" presetClass="entr" presetSubtype="2" fill="hold" nodeType="after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3750"/>
                            </p:stCondLst>
                            <p:childTnLst>
                              <p:par>
                                <p:cTn id="87" presetID="2" presetClass="entr" presetSubtype="2" fill="hold" nodeType="after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8500"/>
                            </p:stCondLst>
                            <p:childTnLst>
                              <p:par>
                                <p:cTn id="92" presetID="2" presetClass="entr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42500"/>
                            </p:stCondLst>
                            <p:childTnLst>
                              <p:par>
                                <p:cTn id="97" presetID="2" presetClass="entr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46500"/>
                            </p:stCondLst>
                            <p:childTnLst>
                              <p:par>
                                <p:cTn id="102" presetID="2" presetClass="entr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">
              <a:schemeClr val="bg1">
                <a:tint val="80000"/>
                <a:satMod val="300000"/>
              </a:schemeClr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 flipH="1">
            <a:off x="825295" y="117306"/>
            <a:ext cx="103706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возможностей Учебно-выставочного центра Базовой организации</a:t>
            </a:r>
          </a:p>
        </p:txBody>
      </p:sp>
      <p:sp>
        <p:nvSpPr>
          <p:cNvPr id="5" name="TextBox 4"/>
          <p:cNvSpPr txBox="1"/>
          <p:nvPr/>
        </p:nvSpPr>
        <p:spPr>
          <a:xfrm flipH="1">
            <a:off x="11397618" y="17974"/>
            <a:ext cx="794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 smtClean="0">
                <a:solidFill>
                  <a:schemeClr val="tx2"/>
                </a:solidFill>
              </a:rPr>
              <a:t>14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24" name="Пасширение базы_подпись">
            <a:extLst>
              <a:ext uri="{FF2B5EF4-FFF2-40B4-BE49-F238E27FC236}">
                <a16:creationId xmlns:a16="http://schemas.microsoft.com/office/drawing/2014/main" id="{FFD91E81-9A01-4283-B482-154CCAF35AF4}"/>
              </a:ext>
            </a:extLst>
          </p:cNvPr>
          <p:cNvSpPr txBox="1">
            <a:spLocks/>
          </p:cNvSpPr>
          <p:nvPr/>
        </p:nvSpPr>
        <p:spPr>
          <a:xfrm>
            <a:off x="1575685" y="5463540"/>
            <a:ext cx="2983230" cy="94869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Расширение базы по подготовке профильных специалистов</a:t>
            </a:r>
            <a:endParaRPr lang="ru-RU" sz="1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Препод_подпись">
            <a:extLst>
              <a:ext uri="{FF2B5EF4-FFF2-40B4-BE49-F238E27FC236}">
                <a16:creationId xmlns:a16="http://schemas.microsoft.com/office/drawing/2014/main" id="{D7861636-AC79-45A4-9121-7DAC0BA809E7}"/>
              </a:ext>
            </a:extLst>
          </p:cNvPr>
          <p:cNvSpPr txBox="1">
            <a:spLocks/>
          </p:cNvSpPr>
          <p:nvPr/>
        </p:nvSpPr>
        <p:spPr>
          <a:xfrm>
            <a:off x="7546428" y="1198249"/>
            <a:ext cx="4320181" cy="3468344"/>
          </a:xfrm>
          <a:prstGeom prst="rect">
            <a:avLst/>
          </a:prstGeom>
          <a:gradFill flip="none" rotWithShape="1">
            <a:gsLst>
              <a:gs pos="0">
                <a:schemeClr val="bg1">
                  <a:tint val="80000"/>
                  <a:satMod val="300000"/>
                </a:schemeClr>
              </a:gs>
              <a:gs pos="100000">
                <a:schemeClr val="bg1">
                  <a:shade val="30000"/>
                  <a:satMod val="200000"/>
                </a:schemeClr>
              </a:gs>
            </a:gsLst>
            <a:lin ang="2700000" scaled="1"/>
            <a:tileRect/>
          </a:gra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3200" b="1" dirty="0" smtClean="0">
              <a:solidFill>
                <a:srgbClr val="000000"/>
              </a:solidFill>
            </a:endParaRPr>
          </a:p>
          <a:p>
            <a:pPr algn="ctr"/>
            <a:endParaRPr lang="ru-RU" sz="3200" b="1" dirty="0">
              <a:solidFill>
                <a:srgbClr val="000000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000000"/>
                </a:solidFill>
              </a:rPr>
              <a:t>Административная </a:t>
            </a:r>
          </a:p>
          <a:p>
            <a:pPr algn="ctr"/>
            <a:r>
              <a:rPr lang="ru-RU" sz="2400" b="1" dirty="0" smtClean="0">
                <a:solidFill>
                  <a:srgbClr val="000000"/>
                </a:solidFill>
              </a:rPr>
              <a:t>зона</a:t>
            </a:r>
            <a:endParaRPr lang="ru-RU" sz="2400" b="1" dirty="0">
              <a:solidFill>
                <a:srgbClr val="000000"/>
              </a:solidFill>
            </a:endParaRPr>
          </a:p>
          <a:p>
            <a:r>
              <a:rPr lang="ru-RU" sz="3600" b="1" dirty="0">
                <a:latin typeface="Raleway" panose="020B0503030101060003" pitchFamily="34" charset="0"/>
              </a:rPr>
              <a:t>                    </a:t>
            </a:r>
            <a:endParaRPr lang="id-ID" sz="3600" dirty="0">
              <a:latin typeface="Raleway" panose="020B0503030101060003" pitchFamily="34" charset="0"/>
            </a:endParaRPr>
          </a:p>
        </p:txBody>
      </p:sp>
      <p:pic>
        <p:nvPicPr>
          <p:cNvPr id="26" name="Препод_фото">
            <a:extLst>
              <a:ext uri="{FF2B5EF4-FFF2-40B4-BE49-F238E27FC236}">
                <a16:creationId xmlns:a16="http://schemas.microsoft.com/office/drawing/2014/main" id="{9C5DECAD-02F1-4C20-939E-FC84DE5B49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2" r="15632"/>
          <a:stretch>
            <a:fillRect/>
          </a:stretch>
        </p:blipFill>
        <p:spPr>
          <a:xfrm>
            <a:off x="154587" y="1184257"/>
            <a:ext cx="7517965" cy="5309166"/>
          </a:xfrm>
          <a:prstGeom prst="rect">
            <a:avLst/>
          </a:prstGeom>
        </p:spPr>
      </p:pic>
      <p:sp>
        <p:nvSpPr>
          <p:cNvPr id="29" name="Конференц_подпись">
            <a:extLst>
              <a:ext uri="{FF2B5EF4-FFF2-40B4-BE49-F238E27FC236}">
                <a16:creationId xmlns:a16="http://schemas.microsoft.com/office/drawing/2014/main" id="{D7861636-AC79-45A4-9121-7DAC0BA809E7}"/>
              </a:ext>
            </a:extLst>
          </p:cNvPr>
          <p:cNvSpPr txBox="1">
            <a:spLocks/>
          </p:cNvSpPr>
          <p:nvPr/>
        </p:nvSpPr>
        <p:spPr>
          <a:xfrm>
            <a:off x="7546427" y="1184643"/>
            <a:ext cx="4320181" cy="3468344"/>
          </a:xfrm>
          <a:prstGeom prst="rect">
            <a:avLst/>
          </a:prstGeom>
          <a:gradFill flip="none" rotWithShape="1">
            <a:gsLst>
              <a:gs pos="0">
                <a:schemeClr val="bg1">
                  <a:tint val="80000"/>
                  <a:satMod val="300000"/>
                </a:schemeClr>
              </a:gs>
              <a:gs pos="100000">
                <a:schemeClr val="bg1">
                  <a:shade val="30000"/>
                  <a:satMod val="200000"/>
                </a:schemeClr>
              </a:gs>
            </a:gsLst>
            <a:lin ang="2700000" scaled="1"/>
            <a:tileRect/>
          </a:gra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3200" b="1" dirty="0" smtClean="0">
              <a:solidFill>
                <a:srgbClr val="000000"/>
              </a:solidFill>
            </a:endParaRPr>
          </a:p>
          <a:p>
            <a:pPr algn="ctr"/>
            <a:endParaRPr lang="ru-RU" sz="3200" b="1" dirty="0">
              <a:solidFill>
                <a:srgbClr val="000000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000000"/>
                </a:solidFill>
              </a:rPr>
              <a:t>Конференц-зал</a:t>
            </a:r>
            <a:endParaRPr lang="ru-RU" sz="2400" b="1" dirty="0">
              <a:solidFill>
                <a:srgbClr val="000000"/>
              </a:solidFill>
            </a:endParaRPr>
          </a:p>
          <a:p>
            <a:r>
              <a:rPr lang="ru-RU" sz="3600" b="1" dirty="0">
                <a:latin typeface="Raleway" panose="020B0503030101060003" pitchFamily="34" charset="0"/>
              </a:rPr>
              <a:t>                    </a:t>
            </a:r>
            <a:endParaRPr lang="id-ID" sz="3600" dirty="0">
              <a:latin typeface="Raleway" panose="020B0503030101060003" pitchFamily="34" charset="0"/>
            </a:endParaRPr>
          </a:p>
        </p:txBody>
      </p:sp>
      <p:pic>
        <p:nvPicPr>
          <p:cNvPr id="28" name="Конференц_фото">
            <a:extLst>
              <a:ext uri="{FF2B5EF4-FFF2-40B4-BE49-F238E27FC236}">
                <a16:creationId xmlns:a16="http://schemas.microsoft.com/office/drawing/2014/main" id="{9C5DECAD-02F1-4C20-939E-FC84DE5B49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1" r="4271"/>
          <a:stretch/>
        </p:blipFill>
        <p:spPr>
          <a:xfrm>
            <a:off x="154587" y="1175003"/>
            <a:ext cx="7517965" cy="5318420"/>
          </a:xfrm>
          <a:prstGeom prst="rect">
            <a:avLst/>
          </a:prstGeom>
        </p:spPr>
      </p:pic>
      <p:sp>
        <p:nvSpPr>
          <p:cNvPr id="31" name="Класс_подпись">
            <a:extLst>
              <a:ext uri="{FF2B5EF4-FFF2-40B4-BE49-F238E27FC236}">
                <a16:creationId xmlns:a16="http://schemas.microsoft.com/office/drawing/2014/main" id="{D7861636-AC79-45A4-9121-7DAC0BA809E7}"/>
              </a:ext>
            </a:extLst>
          </p:cNvPr>
          <p:cNvSpPr txBox="1">
            <a:spLocks/>
          </p:cNvSpPr>
          <p:nvPr/>
        </p:nvSpPr>
        <p:spPr>
          <a:xfrm>
            <a:off x="7530659" y="1212763"/>
            <a:ext cx="4320181" cy="3468344"/>
          </a:xfrm>
          <a:prstGeom prst="rect">
            <a:avLst/>
          </a:prstGeom>
          <a:gradFill flip="none" rotWithShape="1">
            <a:gsLst>
              <a:gs pos="0">
                <a:schemeClr val="bg1">
                  <a:tint val="80000"/>
                  <a:satMod val="300000"/>
                </a:schemeClr>
              </a:gs>
              <a:gs pos="100000">
                <a:schemeClr val="bg1">
                  <a:shade val="30000"/>
                  <a:satMod val="200000"/>
                </a:schemeClr>
              </a:gs>
            </a:gsLst>
            <a:lin ang="2700000" scaled="1"/>
            <a:tileRect/>
          </a:gra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3200" b="1" dirty="0" smtClean="0">
              <a:solidFill>
                <a:srgbClr val="000000"/>
              </a:solidFill>
            </a:endParaRPr>
          </a:p>
          <a:p>
            <a:pPr algn="ctr"/>
            <a:endParaRPr lang="ru-RU" sz="3200" b="1" dirty="0">
              <a:solidFill>
                <a:srgbClr val="000000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000000"/>
                </a:solidFill>
              </a:rPr>
              <a:t>Учебная аудитория</a:t>
            </a:r>
            <a:endParaRPr lang="ru-RU" sz="2400" b="1" dirty="0">
              <a:solidFill>
                <a:srgbClr val="000000"/>
              </a:solidFill>
            </a:endParaRPr>
          </a:p>
          <a:p>
            <a:r>
              <a:rPr lang="ru-RU" sz="3600" b="1" dirty="0">
                <a:latin typeface="Raleway" panose="020B0503030101060003" pitchFamily="34" charset="0"/>
              </a:rPr>
              <a:t>                    </a:t>
            </a:r>
            <a:endParaRPr lang="id-ID" sz="3600" dirty="0">
              <a:latin typeface="Raleway" panose="020B0503030101060003" pitchFamily="34" charset="0"/>
            </a:endParaRPr>
          </a:p>
        </p:txBody>
      </p:sp>
      <p:sp>
        <p:nvSpPr>
          <p:cNvPr id="33" name="Отдых_подпись">
            <a:extLst>
              <a:ext uri="{FF2B5EF4-FFF2-40B4-BE49-F238E27FC236}">
                <a16:creationId xmlns:a16="http://schemas.microsoft.com/office/drawing/2014/main" id="{D7861636-AC79-45A4-9121-7DAC0BA809E7}"/>
              </a:ext>
            </a:extLst>
          </p:cNvPr>
          <p:cNvSpPr txBox="1">
            <a:spLocks/>
          </p:cNvSpPr>
          <p:nvPr/>
        </p:nvSpPr>
        <p:spPr>
          <a:xfrm>
            <a:off x="7535910" y="1175980"/>
            <a:ext cx="4320181" cy="3468344"/>
          </a:xfrm>
          <a:prstGeom prst="rect">
            <a:avLst/>
          </a:prstGeom>
          <a:gradFill flip="none" rotWithShape="1">
            <a:gsLst>
              <a:gs pos="0">
                <a:schemeClr val="bg1">
                  <a:tint val="80000"/>
                  <a:satMod val="300000"/>
                </a:schemeClr>
              </a:gs>
              <a:gs pos="100000">
                <a:schemeClr val="bg1">
                  <a:shade val="30000"/>
                  <a:satMod val="200000"/>
                </a:schemeClr>
              </a:gs>
            </a:gsLst>
            <a:lin ang="2700000" scaled="1"/>
            <a:tileRect/>
          </a:gra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3200" b="1" dirty="0" smtClean="0">
              <a:solidFill>
                <a:srgbClr val="000000"/>
              </a:solidFill>
            </a:endParaRPr>
          </a:p>
          <a:p>
            <a:pPr algn="ctr"/>
            <a:endParaRPr lang="ru-RU" sz="3200" b="1" dirty="0">
              <a:solidFill>
                <a:srgbClr val="000000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000000"/>
                </a:solidFill>
              </a:rPr>
              <a:t>Комната отдыха</a:t>
            </a:r>
            <a:endParaRPr lang="ru-RU" sz="2400" b="1" dirty="0">
              <a:solidFill>
                <a:srgbClr val="000000"/>
              </a:solidFill>
            </a:endParaRPr>
          </a:p>
          <a:p>
            <a:r>
              <a:rPr lang="ru-RU" sz="3600" b="1" dirty="0">
                <a:latin typeface="Raleway" panose="020B0503030101060003" pitchFamily="34" charset="0"/>
              </a:rPr>
              <a:t>                    </a:t>
            </a:r>
            <a:endParaRPr lang="id-ID" sz="3600" dirty="0">
              <a:latin typeface="Raleway" panose="020B0503030101060003" pitchFamily="34" charset="0"/>
            </a:endParaRPr>
          </a:p>
        </p:txBody>
      </p:sp>
      <p:pic>
        <p:nvPicPr>
          <p:cNvPr id="32" name="Отдых_фото">
            <a:extLst>
              <a:ext uri="{FF2B5EF4-FFF2-40B4-BE49-F238E27FC236}">
                <a16:creationId xmlns:a16="http://schemas.microsoft.com/office/drawing/2014/main" id="{9C5DECAD-02F1-4C20-939E-FC84DE5B49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7" r="9267"/>
          <a:stretch/>
        </p:blipFill>
        <p:spPr>
          <a:xfrm>
            <a:off x="154585" y="1175003"/>
            <a:ext cx="7517966" cy="5318421"/>
          </a:xfrm>
          <a:prstGeom prst="rect">
            <a:avLst/>
          </a:prstGeom>
        </p:spPr>
      </p:pic>
      <p:sp>
        <p:nvSpPr>
          <p:cNvPr id="35" name="Столовая_подпись">
            <a:extLst>
              <a:ext uri="{FF2B5EF4-FFF2-40B4-BE49-F238E27FC236}">
                <a16:creationId xmlns:a16="http://schemas.microsoft.com/office/drawing/2014/main" id="{D7861636-AC79-45A4-9121-7DAC0BA809E7}"/>
              </a:ext>
            </a:extLst>
          </p:cNvPr>
          <p:cNvSpPr txBox="1">
            <a:spLocks/>
          </p:cNvSpPr>
          <p:nvPr/>
        </p:nvSpPr>
        <p:spPr>
          <a:xfrm>
            <a:off x="7530654" y="1191748"/>
            <a:ext cx="4320181" cy="3468344"/>
          </a:xfrm>
          <a:prstGeom prst="rect">
            <a:avLst/>
          </a:prstGeom>
          <a:gradFill flip="none" rotWithShape="1">
            <a:gsLst>
              <a:gs pos="0">
                <a:schemeClr val="bg1">
                  <a:tint val="80000"/>
                  <a:satMod val="300000"/>
                </a:schemeClr>
              </a:gs>
              <a:gs pos="100000">
                <a:schemeClr val="bg1">
                  <a:shade val="30000"/>
                  <a:satMod val="200000"/>
                </a:schemeClr>
              </a:gs>
            </a:gsLst>
            <a:lin ang="2700000" scaled="1"/>
            <a:tileRect/>
          </a:gra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3200" b="1" dirty="0" smtClean="0">
              <a:solidFill>
                <a:srgbClr val="000000"/>
              </a:solidFill>
            </a:endParaRPr>
          </a:p>
          <a:p>
            <a:pPr algn="ctr"/>
            <a:endParaRPr lang="ru-RU" sz="3200" b="1" dirty="0">
              <a:solidFill>
                <a:srgbClr val="000000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000000"/>
                </a:solidFill>
              </a:rPr>
              <a:t>Кухня-столовая</a:t>
            </a:r>
            <a:endParaRPr lang="ru-RU" sz="2400" b="1" dirty="0">
              <a:solidFill>
                <a:srgbClr val="000000"/>
              </a:solidFill>
            </a:endParaRPr>
          </a:p>
          <a:p>
            <a:r>
              <a:rPr lang="ru-RU" sz="3600" b="1" dirty="0">
                <a:latin typeface="Raleway" panose="020B0503030101060003" pitchFamily="34" charset="0"/>
              </a:rPr>
              <a:t>                    </a:t>
            </a:r>
            <a:endParaRPr lang="id-ID" sz="3600" dirty="0">
              <a:latin typeface="Raleway" panose="020B0503030101060003" pitchFamily="34" charset="0"/>
            </a:endParaRPr>
          </a:p>
        </p:txBody>
      </p:sp>
      <p:pic>
        <p:nvPicPr>
          <p:cNvPr id="34" name="Столовая_фото">
            <a:extLst>
              <a:ext uri="{FF2B5EF4-FFF2-40B4-BE49-F238E27FC236}">
                <a16:creationId xmlns:a16="http://schemas.microsoft.com/office/drawing/2014/main" id="{9C5DECAD-02F1-4C20-939E-FC84DE5B49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7" r="9277"/>
          <a:stretch/>
        </p:blipFill>
        <p:spPr>
          <a:xfrm>
            <a:off x="149333" y="1175002"/>
            <a:ext cx="7523217" cy="5305027"/>
          </a:xfrm>
          <a:prstGeom prst="rect">
            <a:avLst/>
          </a:prstGeom>
        </p:spPr>
      </p:pic>
      <p:sp>
        <p:nvSpPr>
          <p:cNvPr id="37" name="Дежурка_подпись">
            <a:extLst>
              <a:ext uri="{FF2B5EF4-FFF2-40B4-BE49-F238E27FC236}">
                <a16:creationId xmlns:a16="http://schemas.microsoft.com/office/drawing/2014/main" id="{D7861636-AC79-45A4-9121-7DAC0BA809E7}"/>
              </a:ext>
            </a:extLst>
          </p:cNvPr>
          <p:cNvSpPr txBox="1">
            <a:spLocks/>
          </p:cNvSpPr>
          <p:nvPr/>
        </p:nvSpPr>
        <p:spPr>
          <a:xfrm>
            <a:off x="7535905" y="1186498"/>
            <a:ext cx="4320181" cy="3468344"/>
          </a:xfrm>
          <a:prstGeom prst="rect">
            <a:avLst/>
          </a:prstGeom>
          <a:gradFill flip="none" rotWithShape="1">
            <a:gsLst>
              <a:gs pos="0">
                <a:schemeClr val="bg1">
                  <a:tint val="80000"/>
                  <a:satMod val="300000"/>
                </a:schemeClr>
              </a:gs>
              <a:gs pos="100000">
                <a:schemeClr val="bg1">
                  <a:shade val="30000"/>
                  <a:satMod val="200000"/>
                </a:schemeClr>
              </a:gs>
            </a:gsLst>
            <a:lin ang="2700000" scaled="1"/>
            <a:tileRect/>
          </a:gra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3200" b="1" dirty="0" smtClean="0">
              <a:solidFill>
                <a:srgbClr val="000000"/>
              </a:solidFill>
            </a:endParaRPr>
          </a:p>
          <a:p>
            <a:pPr algn="ctr"/>
            <a:endParaRPr lang="ru-RU" sz="3200" b="1" dirty="0">
              <a:solidFill>
                <a:srgbClr val="000000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000000"/>
                </a:solidFill>
              </a:rPr>
              <a:t>Ситуационный центр</a:t>
            </a:r>
          </a:p>
          <a:p>
            <a:pPr algn="ctr"/>
            <a:r>
              <a:rPr lang="ru-RU" sz="1600" b="1" dirty="0" smtClean="0">
                <a:solidFill>
                  <a:srgbClr val="000000"/>
                </a:solidFill>
              </a:rPr>
              <a:t>                    дежурной службы</a:t>
            </a:r>
            <a:endParaRPr lang="ru-RU" sz="1600" b="1" dirty="0">
              <a:solidFill>
                <a:srgbClr val="000000"/>
              </a:solidFill>
            </a:endParaRPr>
          </a:p>
          <a:p>
            <a:r>
              <a:rPr lang="ru-RU" sz="3600" b="1" dirty="0">
                <a:latin typeface="Raleway" panose="020B0503030101060003" pitchFamily="34" charset="0"/>
              </a:rPr>
              <a:t>                    </a:t>
            </a:r>
            <a:endParaRPr lang="id-ID" sz="3600" dirty="0">
              <a:latin typeface="Raleway" panose="020B0503030101060003" pitchFamily="34" charset="0"/>
            </a:endParaRPr>
          </a:p>
        </p:txBody>
      </p:sp>
      <p:pic>
        <p:nvPicPr>
          <p:cNvPr id="36" name="Дежурка_фото">
            <a:extLst>
              <a:ext uri="{FF2B5EF4-FFF2-40B4-BE49-F238E27FC236}">
                <a16:creationId xmlns:a16="http://schemas.microsoft.com/office/drawing/2014/main" id="{9C5DECAD-02F1-4C20-939E-FC84DE5B49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9" r="5709"/>
          <a:stretch/>
        </p:blipFill>
        <p:spPr>
          <a:xfrm>
            <a:off x="149331" y="1190383"/>
            <a:ext cx="7523219" cy="5311317"/>
          </a:xfrm>
          <a:prstGeom prst="rect">
            <a:avLst/>
          </a:prstGeom>
        </p:spPr>
      </p:pic>
      <p:sp>
        <p:nvSpPr>
          <p:cNvPr id="39" name="Дорожка_подпись">
            <a:extLst>
              <a:ext uri="{FF2B5EF4-FFF2-40B4-BE49-F238E27FC236}">
                <a16:creationId xmlns:a16="http://schemas.microsoft.com/office/drawing/2014/main" id="{D7861636-AC79-45A4-9121-7DAC0BA809E7}"/>
              </a:ext>
            </a:extLst>
          </p:cNvPr>
          <p:cNvSpPr txBox="1">
            <a:spLocks/>
          </p:cNvSpPr>
          <p:nvPr/>
        </p:nvSpPr>
        <p:spPr>
          <a:xfrm>
            <a:off x="7530650" y="1191758"/>
            <a:ext cx="4320181" cy="3468344"/>
          </a:xfrm>
          <a:prstGeom prst="rect">
            <a:avLst/>
          </a:prstGeom>
          <a:gradFill flip="none" rotWithShape="1">
            <a:gsLst>
              <a:gs pos="0">
                <a:schemeClr val="bg1">
                  <a:tint val="80000"/>
                  <a:satMod val="300000"/>
                </a:schemeClr>
              </a:gs>
              <a:gs pos="100000">
                <a:schemeClr val="bg1">
                  <a:shade val="30000"/>
                  <a:satMod val="200000"/>
                </a:schemeClr>
              </a:gs>
            </a:gsLst>
            <a:lin ang="2700000" scaled="1"/>
            <a:tileRect/>
          </a:gra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3200" b="1" dirty="0" smtClean="0">
              <a:solidFill>
                <a:srgbClr val="000000"/>
              </a:solidFill>
            </a:endParaRPr>
          </a:p>
          <a:p>
            <a:pPr algn="ctr"/>
            <a:endParaRPr lang="ru-RU" sz="3200" b="1" dirty="0">
              <a:solidFill>
                <a:srgbClr val="000000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000000"/>
                </a:solidFill>
              </a:rPr>
              <a:t>Прогулочные дорожки</a:t>
            </a:r>
            <a:endParaRPr lang="ru-RU" sz="1600" b="1" dirty="0">
              <a:solidFill>
                <a:srgbClr val="000000"/>
              </a:solidFill>
            </a:endParaRPr>
          </a:p>
          <a:p>
            <a:r>
              <a:rPr lang="ru-RU" sz="3600" b="1" dirty="0">
                <a:latin typeface="Raleway" panose="020B0503030101060003" pitchFamily="34" charset="0"/>
              </a:rPr>
              <a:t>                    </a:t>
            </a:r>
            <a:endParaRPr lang="id-ID" sz="3600" dirty="0">
              <a:latin typeface="Raleway" panose="020B0503030101060003" pitchFamily="34" charset="0"/>
            </a:endParaRPr>
          </a:p>
        </p:txBody>
      </p:sp>
      <p:pic>
        <p:nvPicPr>
          <p:cNvPr id="38" name="Дорожка_фото">
            <a:extLst>
              <a:ext uri="{FF2B5EF4-FFF2-40B4-BE49-F238E27FC236}">
                <a16:creationId xmlns:a16="http://schemas.microsoft.com/office/drawing/2014/main" id="{9C5DECAD-02F1-4C20-939E-FC84DE5B49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9" r="15699"/>
          <a:stretch/>
        </p:blipFill>
        <p:spPr>
          <a:xfrm>
            <a:off x="149329" y="1179981"/>
            <a:ext cx="7523221" cy="5310558"/>
          </a:xfrm>
          <a:prstGeom prst="rect">
            <a:avLst/>
          </a:prstGeom>
        </p:spPr>
      </p:pic>
      <p:sp>
        <p:nvSpPr>
          <p:cNvPr id="41" name="Парковка_подпись">
            <a:extLst>
              <a:ext uri="{FF2B5EF4-FFF2-40B4-BE49-F238E27FC236}">
                <a16:creationId xmlns:a16="http://schemas.microsoft.com/office/drawing/2014/main" id="{D7861636-AC79-45A4-9121-7DAC0BA809E7}"/>
              </a:ext>
            </a:extLst>
          </p:cNvPr>
          <p:cNvSpPr txBox="1">
            <a:spLocks/>
          </p:cNvSpPr>
          <p:nvPr/>
        </p:nvSpPr>
        <p:spPr>
          <a:xfrm>
            <a:off x="7535902" y="1175998"/>
            <a:ext cx="4320181" cy="3468344"/>
          </a:xfrm>
          <a:prstGeom prst="rect">
            <a:avLst/>
          </a:prstGeom>
          <a:gradFill flip="none" rotWithShape="1">
            <a:gsLst>
              <a:gs pos="0">
                <a:schemeClr val="bg1">
                  <a:tint val="80000"/>
                  <a:satMod val="300000"/>
                </a:schemeClr>
              </a:gs>
              <a:gs pos="100000">
                <a:schemeClr val="bg1">
                  <a:shade val="30000"/>
                  <a:satMod val="200000"/>
                </a:schemeClr>
              </a:gs>
            </a:gsLst>
            <a:lin ang="2700000" scaled="1"/>
            <a:tileRect/>
          </a:gra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3200" b="1" dirty="0" smtClean="0">
              <a:solidFill>
                <a:srgbClr val="000000"/>
              </a:solidFill>
            </a:endParaRPr>
          </a:p>
          <a:p>
            <a:pPr algn="ctr"/>
            <a:endParaRPr lang="ru-RU" sz="3200" b="1" dirty="0">
              <a:solidFill>
                <a:srgbClr val="000000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000000"/>
                </a:solidFill>
              </a:rPr>
              <a:t>Парковочная зона</a:t>
            </a:r>
            <a:endParaRPr lang="ru-RU" sz="1600" b="1" dirty="0">
              <a:solidFill>
                <a:srgbClr val="000000"/>
              </a:solidFill>
            </a:endParaRPr>
          </a:p>
          <a:p>
            <a:r>
              <a:rPr lang="ru-RU" sz="3600" b="1" dirty="0">
                <a:latin typeface="Raleway" panose="020B0503030101060003" pitchFamily="34" charset="0"/>
              </a:rPr>
              <a:t>                    </a:t>
            </a:r>
            <a:endParaRPr lang="id-ID" sz="3600" dirty="0">
              <a:latin typeface="Raleway" panose="020B0503030101060003" pitchFamily="34" charset="0"/>
            </a:endParaRPr>
          </a:p>
        </p:txBody>
      </p:sp>
      <p:pic>
        <p:nvPicPr>
          <p:cNvPr id="40" name="Парковка_фото">
            <a:extLst>
              <a:ext uri="{FF2B5EF4-FFF2-40B4-BE49-F238E27FC236}">
                <a16:creationId xmlns:a16="http://schemas.microsoft.com/office/drawing/2014/main" id="{9C5DECAD-02F1-4C20-939E-FC84DE5B494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5" r="4175"/>
          <a:stretch/>
        </p:blipFill>
        <p:spPr>
          <a:xfrm>
            <a:off x="133561" y="1181373"/>
            <a:ext cx="7538989" cy="5315068"/>
          </a:xfrm>
          <a:prstGeom prst="rect">
            <a:avLst/>
          </a:prstGeom>
        </p:spPr>
      </p:pic>
      <p:grpSp>
        <p:nvGrpSpPr>
          <p:cNvPr id="2" name="Холл"/>
          <p:cNvGrpSpPr/>
          <p:nvPr/>
        </p:nvGrpSpPr>
        <p:grpSpPr>
          <a:xfrm>
            <a:off x="825295" y="1194524"/>
            <a:ext cx="9691349" cy="4269016"/>
            <a:chOff x="825295" y="1194524"/>
            <a:chExt cx="9691349" cy="4269016"/>
          </a:xfrm>
        </p:grpSpPr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9C5DECAD-02F1-4C20-939E-FC84DE5B49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47" t="29510" r="9247" b="11162"/>
            <a:stretch/>
          </p:blipFill>
          <p:spPr>
            <a:xfrm>
              <a:off x="1268730" y="1194524"/>
              <a:ext cx="9247914" cy="4269016"/>
            </a:xfrm>
            <a:prstGeom prst="rect">
              <a:avLst/>
            </a:prstGeom>
          </p:spPr>
        </p:pic>
        <p:sp>
          <p:nvSpPr>
            <p:cNvPr id="42" name="Заголовок 1">
              <a:extLst>
                <a:ext uri="{FF2B5EF4-FFF2-40B4-BE49-F238E27FC236}">
                  <a16:creationId xmlns:a16="http://schemas.microsoft.com/office/drawing/2014/main" id="{FFD91E81-9A01-4283-B482-154CCAF35AF4}"/>
                </a:ext>
              </a:extLst>
            </p:cNvPr>
            <p:cNvSpPr txBox="1">
              <a:spLocks/>
            </p:cNvSpPr>
            <p:nvPr/>
          </p:nvSpPr>
          <p:spPr>
            <a:xfrm>
              <a:off x="825295" y="5079742"/>
              <a:ext cx="2399848" cy="383798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2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Холл УВК</a:t>
              </a:r>
              <a:endPara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3" name="Созд комф_подпись">
            <a:extLst>
              <a:ext uri="{FF2B5EF4-FFF2-40B4-BE49-F238E27FC236}">
                <a16:creationId xmlns:a16="http://schemas.microsoft.com/office/drawing/2014/main" id="{FFD91E81-9A01-4283-B482-154CCAF35AF4}"/>
              </a:ext>
            </a:extLst>
          </p:cNvPr>
          <p:cNvSpPr txBox="1">
            <a:spLocks/>
          </p:cNvSpPr>
          <p:nvPr/>
        </p:nvSpPr>
        <p:spPr>
          <a:xfrm>
            <a:off x="7650932" y="5626207"/>
            <a:ext cx="4693468" cy="102160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комфортных условий для международного научно-технического сотрудничества</a:t>
            </a:r>
            <a:endParaRPr lang="ru-RU" sz="1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5" name="Фото1_ДЖ"/>
          <p:cNvPicPr>
            <a:picLocks noChangeAspect="1"/>
          </p:cNvPicPr>
          <p:nvPr/>
        </p:nvPicPr>
        <p:blipFill rotWithShape="1">
          <a:blip r:embed="rId11"/>
          <a:srcRect l="28129" t="21734" r="24249" b="17163"/>
          <a:stretch/>
        </p:blipFill>
        <p:spPr>
          <a:xfrm>
            <a:off x="6080760" y="2457169"/>
            <a:ext cx="5847141" cy="4217976"/>
          </a:xfrm>
          <a:prstGeom prst="rect">
            <a:avLst/>
          </a:prstGeom>
        </p:spPr>
      </p:pic>
      <p:pic>
        <p:nvPicPr>
          <p:cNvPr id="46" name="Фото1_линейная камера" descr="https://www.secuteck.ru/hubfs/SecuteckRu/Articles/%D0%B7%D0%B0%D1%89%D0%B8%D1%82%D0%B0%20%D0%BF%D0%B5%D1%80%D0%B8%D0%BC%D0%B5%D1%82%D1%80%D0%B0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30" y="1386422"/>
            <a:ext cx="5687457" cy="3789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Фото3_Мидк1" descr="https://www.infranews.ru/images/uploads/fologallery/arh/nahodka2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85" y="1400051"/>
            <a:ext cx="5701802" cy="3786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Фото3_Мидк2" descr="https://rostov.ank-ndt.ru/storage/products/Po96y9I7aQymMBF5sYWWWoAfP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59" y="2457168"/>
            <a:ext cx="5847141" cy="4209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Фото4_камеры1" descr="https://365-tv.ru/images/%D0%A0%D0%B0%D0%B4%D0%B8%D0%BE44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85" y="1400050"/>
            <a:ext cx="5701802" cy="3818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Фото4_камеры2" descr="https://www.secuteck.ru/hubfs/SecuteckRu/News/%D0%BF%D0%B5%D1%80%D0%B8%D0%BC%D0%B5%D1%82%D1%80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59" y="2457167"/>
            <a:ext cx="5932594" cy="4209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Класс_фото">
            <a:extLst>
              <a:ext uri="{FF2B5EF4-FFF2-40B4-BE49-F238E27FC236}">
                <a16:creationId xmlns:a16="http://schemas.microsoft.com/office/drawing/2014/main" id="{84E9E110-6C82-43C0-908A-4674917DD86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3" r="9283"/>
          <a:stretch/>
        </p:blipFill>
        <p:spPr>
          <a:xfrm>
            <a:off x="154586" y="1212762"/>
            <a:ext cx="7517965" cy="5314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1628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500"/>
                            </p:stCondLst>
                            <p:childTnLst>
                              <p:par>
                                <p:cTn id="29" presetID="22" presetClass="exit" presetSubtype="2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0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30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6000"/>
                            </p:stCondLst>
                            <p:childTnLst>
                              <p:par>
                                <p:cTn id="45" presetID="22" presetClass="exit" presetSubtype="2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85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9500"/>
                            </p:stCondLst>
                            <p:childTnLst>
                              <p:par>
                                <p:cTn id="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1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2500"/>
                            </p:stCondLst>
                            <p:childTnLst>
                              <p:par>
                                <p:cTn id="61" presetID="22" presetClass="exit" presetSubtype="2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6000"/>
                            </p:stCondLst>
                            <p:childTnLst>
                              <p:par>
                                <p:cTn id="6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80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9000"/>
                            </p:stCondLst>
                            <p:childTnLst>
                              <p:par>
                                <p:cTn id="77" presetID="22" presetClass="exit" presetSubtype="2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7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150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2500"/>
                            </p:stCondLst>
                            <p:childTnLst>
                              <p:par>
                                <p:cTn id="8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45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5500"/>
                            </p:stCondLst>
                            <p:childTnLst>
                              <p:par>
                                <p:cTn id="93" presetID="22" presetClass="exit" presetSubtype="2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9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8000"/>
                            </p:stCondLst>
                            <p:childTnLst>
                              <p:par>
                                <p:cTn id="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9000"/>
                            </p:stCondLst>
                            <p:childTnLst>
                              <p:par>
                                <p:cTn id="10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41000"/>
                            </p:stCondLst>
                            <p:childTnLst>
                              <p:par>
                                <p:cTn id="10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42000"/>
                            </p:stCondLst>
                            <p:childTnLst>
                              <p:par>
                                <p:cTn id="109" presetID="22" presetClass="exit" presetSubtype="2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44500"/>
                            </p:stCondLst>
                            <p:childTnLst>
                              <p:par>
                                <p:cTn id="1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5500"/>
                            </p:stCondLst>
                            <p:childTnLst>
                              <p:par>
                                <p:cTn id="1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7500"/>
                            </p:stCondLst>
                            <p:childTnLst>
                              <p:par>
                                <p:cTn id="1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8500"/>
                            </p:stCondLst>
                            <p:childTnLst>
                              <p:par>
                                <p:cTn id="125" presetID="22" presetClass="exit" presetSubtype="2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2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1000"/>
                            </p:stCondLst>
                            <p:childTnLst>
                              <p:par>
                                <p:cTn id="1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2000"/>
                            </p:stCondLst>
                            <p:childTnLst>
                              <p:par>
                                <p:cTn id="1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4000"/>
                            </p:stCondLst>
                            <p:childTnLst>
                              <p:par>
                                <p:cTn id="1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5000"/>
                            </p:stCondLst>
                            <p:childTnLst>
                              <p:par>
                                <p:cTn id="141" presetID="22" presetClass="exit" presetSubtype="2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4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7500"/>
                            </p:stCondLst>
                            <p:childTnLst>
                              <p:par>
                                <p:cTn id="1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8500"/>
                            </p:stCondLst>
                            <p:childTnLst>
                              <p:par>
                                <p:cTn id="15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60500"/>
                            </p:stCondLst>
                            <p:childTnLst>
                              <p:par>
                                <p:cTn id="16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62500"/>
                            </p:stCondLst>
                            <p:childTnLst>
                              <p:par>
                                <p:cTn id="16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65000"/>
                            </p:stCondLst>
                            <p:childTnLst>
                              <p:par>
                                <p:cTn id="17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67000"/>
                            </p:stCondLst>
                            <p:childTnLst>
                              <p:par>
                                <p:cTn id="181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69500"/>
                            </p:stCondLst>
                            <p:childTnLst>
                              <p:par>
                                <p:cTn id="18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0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1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4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5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" grpId="0"/>
      <p:bldP spid="27" grpId="0" animBg="1"/>
      <p:bldP spid="27" grpId="1" animBg="1"/>
      <p:bldP spid="29" grpId="0" animBg="1"/>
      <p:bldP spid="29" grpId="1" animBg="1"/>
      <p:bldP spid="31" grpId="0" animBg="1"/>
      <p:bldP spid="31" grpId="1" animBg="1"/>
      <p:bldP spid="33" grpId="0" animBg="1"/>
      <p:bldP spid="33" grpId="1" animBg="1"/>
      <p:bldP spid="35" grpId="0" animBg="1"/>
      <p:bldP spid="35" grpId="1" animBg="1"/>
      <p:bldP spid="37" grpId="0" animBg="1"/>
      <p:bldP spid="37" grpId="1" animBg="1"/>
      <p:bldP spid="39" grpId="0" animBg="1"/>
      <p:bldP spid="39" grpId="1" animBg="1"/>
      <p:bldP spid="41" grpId="0" animBg="1"/>
      <p:bldP spid="41" grpId="1" animBg="1"/>
      <p:bldP spid="43" grpId="0"/>
      <p:bldP spid="43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 flipH="1">
            <a:off x="825295" y="117306"/>
            <a:ext cx="103706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</a:t>
            </a:r>
            <a:r>
              <a:rPr lang="ru-RU" sz="3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обучения по программе «Преподаватель высшей школы»</a:t>
            </a:r>
          </a:p>
        </p:txBody>
      </p:sp>
      <p:sp>
        <p:nvSpPr>
          <p:cNvPr id="5" name="TextBox 4"/>
          <p:cNvSpPr txBox="1"/>
          <p:nvPr/>
        </p:nvSpPr>
        <p:spPr>
          <a:xfrm flipH="1">
            <a:off x="11397618" y="17974"/>
            <a:ext cx="794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 smtClean="0">
                <a:solidFill>
                  <a:schemeClr val="tx2"/>
                </a:solidFill>
              </a:rPr>
              <a:t>15</a:t>
            </a: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420" y="1216376"/>
            <a:ext cx="3742248" cy="24948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12" y="1206114"/>
            <a:ext cx="3588215" cy="54256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6" r="40339"/>
          <a:stretch/>
        </p:blipFill>
        <p:spPr>
          <a:xfrm>
            <a:off x="8263161" y="1194525"/>
            <a:ext cx="3646996" cy="54646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354" y="4154562"/>
            <a:ext cx="3742248" cy="24911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982" y="1194524"/>
            <a:ext cx="3292589" cy="26230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6" r="18675"/>
          <a:stretch/>
        </p:blipFill>
        <p:spPr>
          <a:xfrm>
            <a:off x="7277077" y="1206115"/>
            <a:ext cx="4703769" cy="54488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982" y="4034791"/>
            <a:ext cx="3303268" cy="26401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8416" r="5334" b="16833"/>
          <a:stretch/>
        </p:blipFill>
        <p:spPr>
          <a:xfrm rot="16200000">
            <a:off x="-777052" y="2135776"/>
            <a:ext cx="5468867" cy="36095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3-ЛВ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69" y="1204776"/>
            <a:ext cx="3555023" cy="23700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3-ПН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150" y="4034791"/>
            <a:ext cx="3407696" cy="26401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3-ПВ"/>
          <p:cNvPicPr>
            <a:picLocks noChangeAspect="1"/>
          </p:cNvPicPr>
          <p:nvPr/>
        </p:nvPicPr>
        <p:blipFill rotWithShape="1">
          <a:blip r:embed="rId13"/>
          <a:srcRect l="24752" t="6664" r="18627" b="13196"/>
          <a:stretch/>
        </p:blipFill>
        <p:spPr>
          <a:xfrm>
            <a:off x="8573150" y="1203720"/>
            <a:ext cx="3407696" cy="27130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3-ЛН"/>
          <p:cNvPicPr>
            <a:picLocks noChangeAspect="1"/>
          </p:cNvPicPr>
          <p:nvPr/>
        </p:nvPicPr>
        <p:blipFill rotWithShape="1">
          <a:blip r:embed="rId14"/>
          <a:srcRect l="4703" t="11031" r="44412" b="12057"/>
          <a:stretch/>
        </p:blipFill>
        <p:spPr>
          <a:xfrm>
            <a:off x="127724" y="3666238"/>
            <a:ext cx="3607167" cy="30087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3-центр"/>
          <p:cNvPicPr>
            <a:picLocks noChangeAspect="1"/>
          </p:cNvPicPr>
          <p:nvPr/>
        </p:nvPicPr>
        <p:blipFill rotWithShape="1">
          <a:blip r:embed="rId15"/>
          <a:srcRect l="27829" t="3571" r="29476" b="5483"/>
          <a:stretch/>
        </p:blipFill>
        <p:spPr>
          <a:xfrm>
            <a:off x="3867927" y="1201961"/>
            <a:ext cx="4614042" cy="55285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78898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2000"/>
                            </p:stCondLst>
                            <p:childTnLst>
                              <p:par>
                                <p:cTn id="50" presetID="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70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5000"/>
                            </p:stCondLst>
                            <p:childTnLst>
                              <p:par>
                                <p:cTn id="72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9000"/>
                            </p:stCondLst>
                            <p:childTnLst>
                              <p:par>
                                <p:cTn id="77" presetID="2" presetClass="entr" presetSubtype="9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1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3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одложка"/>
          <p:cNvSpPr/>
          <p:nvPr/>
        </p:nvSpPr>
        <p:spPr>
          <a:xfrm>
            <a:off x="29029" y="687567"/>
            <a:ext cx="12122040" cy="6126891"/>
          </a:xfrm>
          <a:prstGeom prst="rect">
            <a:avLst/>
          </a:prstGeom>
          <a:solidFill>
            <a:schemeClr val="tx1">
              <a:lumMod val="40000"/>
              <a:lumOff val="60000"/>
              <a:alpha val="39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 flipH="1">
            <a:off x="304800" y="117306"/>
            <a:ext cx="108911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</a:t>
            </a:r>
            <a:r>
              <a:rPr lang="ru-RU" sz="3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образовательной модели «Учебная </a:t>
            </a:r>
            <a:r>
              <a:rPr lang="ru-RU" sz="3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страна»</a:t>
            </a:r>
          </a:p>
        </p:txBody>
      </p:sp>
      <p:sp>
        <p:nvSpPr>
          <p:cNvPr id="5" name="TextBox 4"/>
          <p:cNvSpPr txBox="1"/>
          <p:nvPr/>
        </p:nvSpPr>
        <p:spPr>
          <a:xfrm flipH="1">
            <a:off x="11397618" y="17974"/>
            <a:ext cx="794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 smtClean="0">
                <a:solidFill>
                  <a:schemeClr val="tx2"/>
                </a:solidFill>
              </a:rPr>
              <a:t>16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16" name="Стрелка вправо 15"/>
          <p:cNvSpPr/>
          <p:nvPr/>
        </p:nvSpPr>
        <p:spPr>
          <a:xfrm rot="10800000">
            <a:off x="8430684" y="3615319"/>
            <a:ext cx="255255" cy="309027"/>
          </a:xfrm>
          <a:prstGeom prst="right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="horz" wrap="square" lIns="100796" tIns="50398" rIns="100796" bIns="5039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</a:pPr>
            <a:endParaRPr lang="ru-RU" sz="1543" b="1">
              <a:solidFill>
                <a:srgbClr val="ED7D3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Стрелка вправо 16"/>
          <p:cNvSpPr/>
          <p:nvPr/>
        </p:nvSpPr>
        <p:spPr>
          <a:xfrm rot="5400000">
            <a:off x="5887903" y="1954838"/>
            <a:ext cx="252443" cy="311321"/>
          </a:xfrm>
          <a:prstGeom prst="right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="horz" wrap="square" lIns="100796" tIns="50398" rIns="100796" bIns="5039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</a:pPr>
            <a:endParaRPr lang="ru-RU" sz="1543" b="1">
              <a:solidFill>
                <a:srgbClr val="ED7D3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Стрелка вправо 21"/>
          <p:cNvSpPr/>
          <p:nvPr/>
        </p:nvSpPr>
        <p:spPr>
          <a:xfrm>
            <a:off x="3501047" y="3603184"/>
            <a:ext cx="286088" cy="309027"/>
          </a:xfrm>
          <a:prstGeom prst="right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="horz" wrap="square" lIns="100796" tIns="50398" rIns="100796" bIns="5039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</a:pPr>
            <a:endParaRPr lang="ru-RU" sz="1543" b="1">
              <a:solidFill>
                <a:srgbClr val="ED7D3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" name="Организационно-структурная"/>
          <p:cNvGrpSpPr/>
          <p:nvPr/>
        </p:nvGrpSpPr>
        <p:grpSpPr>
          <a:xfrm>
            <a:off x="2234615" y="772045"/>
            <a:ext cx="7585081" cy="1212233"/>
            <a:chOff x="2234615" y="772045"/>
            <a:chExt cx="7585081" cy="1212233"/>
          </a:xfrm>
        </p:grpSpPr>
        <p:sp>
          <p:nvSpPr>
            <p:cNvPr id="29" name="Скругленный прямоугольник 28"/>
            <p:cNvSpPr/>
            <p:nvPr/>
          </p:nvSpPr>
          <p:spPr>
            <a:xfrm>
              <a:off x="2234615" y="772045"/>
              <a:ext cx="7585081" cy="1212233"/>
            </a:xfrm>
            <a:prstGeom prst="roundRect">
              <a:avLst>
                <a:gd name="adj" fmla="val 6824"/>
              </a:avLst>
            </a:prstGeom>
            <a:solidFill>
              <a:schemeClr val="bg2"/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ot="0" spcFirstLastPara="0" vert="horz" wrap="square" lIns="100796" tIns="50398" rIns="100796" bIns="5039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</a:pPr>
              <a:r>
                <a:rPr lang="ru-RU" b="1" dirty="0">
                  <a:solidFill>
                    <a:schemeClr val="tx2"/>
                  </a:solidFill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ОРГАНИЗАЦИОННО-СТРУКТУРНАЯ СОСТАВЛЯЮЩАЯ</a:t>
              </a:r>
            </a:p>
            <a:p>
              <a:pPr algn="ctr">
                <a:lnSpc>
                  <a:spcPct val="107000"/>
                </a:lnSpc>
              </a:pPr>
              <a:endParaRPr lang="ru-RU" sz="992" b="1" dirty="0">
                <a:solidFill>
                  <a:srgbClr val="ED7D31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07000"/>
                </a:lnSpc>
              </a:pPr>
              <a:endParaRPr lang="ru-RU" sz="1543" b="1" dirty="0">
                <a:solidFill>
                  <a:srgbClr val="ED7D31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07000"/>
                </a:lnSpc>
              </a:pPr>
              <a:endParaRPr lang="ru-RU" sz="1543" b="1" dirty="0">
                <a:solidFill>
                  <a:srgbClr val="ED7D31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07000"/>
                </a:lnSpc>
              </a:pPr>
              <a:endParaRPr lang="ru-RU" sz="1213" dirty="0"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Скругленный прямоугольник 29"/>
            <p:cNvSpPr/>
            <p:nvPr/>
          </p:nvSpPr>
          <p:spPr>
            <a:xfrm>
              <a:off x="2452544" y="1173091"/>
              <a:ext cx="1655227" cy="709100"/>
            </a:xfrm>
            <a:prstGeom prst="roundRect">
              <a:avLst>
                <a:gd name="adj" fmla="val 7032"/>
              </a:avLst>
            </a:prstGeom>
            <a:solidFill>
              <a:schemeClr val="bg1"/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ot="0" spcFirstLastPara="0" vert="horz" wrap="square" lIns="100796" tIns="50398" rIns="100796" bIns="5039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661"/>
                </a:spcAft>
              </a:pPr>
              <a:r>
                <a:rPr lang="ru-RU" sz="1500" dirty="0">
                  <a:solidFill>
                    <a:schemeClr val="tx2"/>
                  </a:solidFill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РУКОВОДСТВО АКАДЕМИИ</a:t>
              </a:r>
            </a:p>
          </p:txBody>
        </p:sp>
        <p:sp>
          <p:nvSpPr>
            <p:cNvPr id="31" name="Скругленный прямоугольник 30"/>
            <p:cNvSpPr/>
            <p:nvPr/>
          </p:nvSpPr>
          <p:spPr>
            <a:xfrm>
              <a:off x="7966460" y="1171920"/>
              <a:ext cx="1568916" cy="709100"/>
            </a:xfrm>
            <a:prstGeom prst="roundRect">
              <a:avLst>
                <a:gd name="adj" fmla="val 6319"/>
              </a:avLst>
            </a:prstGeom>
            <a:solidFill>
              <a:schemeClr val="bg1"/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ot="0" spcFirstLastPara="0" vert="horz" wrap="square" lIns="100796" tIns="50398" rIns="100796" bIns="5039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661"/>
                </a:spcAft>
              </a:pPr>
              <a:r>
                <a:rPr lang="ru-RU" sz="1500" dirty="0">
                  <a:solidFill>
                    <a:schemeClr val="tx2"/>
                  </a:solidFill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ППС</a:t>
              </a:r>
            </a:p>
          </p:txBody>
        </p:sp>
        <p:sp>
          <p:nvSpPr>
            <p:cNvPr id="32" name="Скругленный прямоугольник 31"/>
            <p:cNvSpPr/>
            <p:nvPr/>
          </p:nvSpPr>
          <p:spPr>
            <a:xfrm>
              <a:off x="6054374" y="1165918"/>
              <a:ext cx="1721053" cy="709100"/>
            </a:xfrm>
            <a:prstGeom prst="roundRect">
              <a:avLst>
                <a:gd name="adj" fmla="val 7820"/>
              </a:avLst>
            </a:prstGeom>
            <a:solidFill>
              <a:schemeClr val="bg1"/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ot="0" spcFirstLastPara="0" vert="horz" wrap="square" lIns="100796" tIns="50398" rIns="100796" bIns="5039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661"/>
                </a:spcAft>
              </a:pPr>
              <a:r>
                <a:rPr lang="ru-RU" sz="1500" dirty="0">
                  <a:solidFill>
                    <a:schemeClr val="tx2"/>
                  </a:solidFill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РУКОВОДСТВО ФАКУЛЬТЕТА</a:t>
              </a:r>
            </a:p>
          </p:txBody>
        </p:sp>
        <p:sp>
          <p:nvSpPr>
            <p:cNvPr id="33" name="Скругленный прямоугольник 32"/>
            <p:cNvSpPr/>
            <p:nvPr/>
          </p:nvSpPr>
          <p:spPr>
            <a:xfrm>
              <a:off x="4293062" y="1174873"/>
              <a:ext cx="1576021" cy="709100"/>
            </a:xfrm>
            <a:prstGeom prst="roundRect">
              <a:avLst>
                <a:gd name="adj" fmla="val 7032"/>
              </a:avLst>
            </a:prstGeom>
            <a:solidFill>
              <a:schemeClr val="bg1"/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ot="0" spcFirstLastPara="0" vert="horz" wrap="square" lIns="100796" tIns="50398" rIns="100796" bIns="5039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661"/>
                </a:spcAft>
              </a:pPr>
              <a:r>
                <a:rPr lang="ru-RU" sz="1500" dirty="0">
                  <a:solidFill>
                    <a:schemeClr val="tx2"/>
                  </a:solidFill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КС СКПВ</a:t>
              </a:r>
            </a:p>
          </p:txBody>
        </p:sp>
      </p:grpSp>
      <p:grpSp>
        <p:nvGrpSpPr>
          <p:cNvPr id="7" name="Обеспечивающая"/>
          <p:cNvGrpSpPr/>
          <p:nvPr/>
        </p:nvGrpSpPr>
        <p:grpSpPr>
          <a:xfrm>
            <a:off x="313172" y="2547739"/>
            <a:ext cx="3189562" cy="2328673"/>
            <a:chOff x="313172" y="2547739"/>
            <a:chExt cx="3189562" cy="2328673"/>
          </a:xfrm>
        </p:grpSpPr>
        <p:sp>
          <p:nvSpPr>
            <p:cNvPr id="34" name="Скругленный прямоугольник 33"/>
            <p:cNvSpPr/>
            <p:nvPr/>
          </p:nvSpPr>
          <p:spPr>
            <a:xfrm>
              <a:off x="313172" y="2547739"/>
              <a:ext cx="3189562" cy="2328673"/>
            </a:xfrm>
            <a:prstGeom prst="roundRect">
              <a:avLst>
                <a:gd name="adj" fmla="val 4984"/>
              </a:avLst>
            </a:prstGeom>
            <a:solidFill>
              <a:schemeClr val="bg2"/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ot="0" spcFirstLastPara="0" vert="horz" wrap="square" lIns="100796" tIns="50398" rIns="100796" bIns="5039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</a:pPr>
              <a:endParaRPr lang="ru-RU" sz="1213" dirty="0"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Скругленный прямоугольник 34"/>
            <p:cNvSpPr/>
            <p:nvPr/>
          </p:nvSpPr>
          <p:spPr>
            <a:xfrm>
              <a:off x="416428" y="2578680"/>
              <a:ext cx="3022064" cy="590201"/>
            </a:xfrm>
            <a:prstGeom prst="roundRect">
              <a:avLst>
                <a:gd name="adj" fmla="val 4984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ot="0" spcFirstLastPara="0" vert="horz" wrap="square" lIns="100796" tIns="50398" rIns="100796" bIns="5039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ru-RU" b="1" dirty="0">
                  <a:solidFill>
                    <a:schemeClr val="tx2"/>
                  </a:solidFill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ОБЕСПЕЧИВАЮЩАЯ СОСТАВЛЯЮЩАЯ</a:t>
              </a:r>
            </a:p>
          </p:txBody>
        </p:sp>
        <p:sp>
          <p:nvSpPr>
            <p:cNvPr id="36" name="Скругленный прямоугольник 35"/>
            <p:cNvSpPr/>
            <p:nvPr/>
          </p:nvSpPr>
          <p:spPr>
            <a:xfrm>
              <a:off x="1994371" y="3116591"/>
              <a:ext cx="1364859" cy="812561"/>
            </a:xfrm>
            <a:prstGeom prst="roundRect">
              <a:avLst>
                <a:gd name="adj" fmla="val 7032"/>
              </a:avLst>
            </a:prstGeom>
            <a:solidFill>
              <a:schemeClr val="bg2"/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ot="0" spcFirstLastPara="0" vert="horz" wrap="square" lIns="100796" tIns="50398" rIns="100796" bIns="5039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661"/>
                </a:spcAft>
              </a:pPr>
              <a:r>
                <a:rPr lang="ru-RU" sz="1500" dirty="0">
                  <a:solidFill>
                    <a:schemeClr val="tx2"/>
                  </a:solidFill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НОО</a:t>
              </a:r>
            </a:p>
          </p:txBody>
        </p:sp>
        <p:sp>
          <p:nvSpPr>
            <p:cNvPr id="37" name="Скругленный прямоугольник 36"/>
            <p:cNvSpPr/>
            <p:nvPr/>
          </p:nvSpPr>
          <p:spPr>
            <a:xfrm>
              <a:off x="458837" y="3993886"/>
              <a:ext cx="1364859" cy="812561"/>
            </a:xfrm>
            <a:prstGeom prst="roundRect">
              <a:avLst>
                <a:gd name="adj" fmla="val 7032"/>
              </a:avLst>
            </a:prstGeom>
            <a:solidFill>
              <a:schemeClr val="bg2"/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ot="0" spcFirstLastPara="0" vert="horz" wrap="square" lIns="100796" tIns="50398" rIns="100796" bIns="5039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661"/>
                </a:spcAft>
              </a:pPr>
              <a:r>
                <a:rPr lang="ru-RU" sz="1500" dirty="0">
                  <a:solidFill>
                    <a:schemeClr val="tx2"/>
                  </a:solidFill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ОИО</a:t>
              </a:r>
            </a:p>
          </p:txBody>
        </p:sp>
        <p:sp>
          <p:nvSpPr>
            <p:cNvPr id="38" name="Скругленный прямоугольник 37"/>
            <p:cNvSpPr/>
            <p:nvPr/>
          </p:nvSpPr>
          <p:spPr>
            <a:xfrm>
              <a:off x="2002907" y="3989861"/>
              <a:ext cx="1364859" cy="812561"/>
            </a:xfrm>
            <a:prstGeom prst="roundRect">
              <a:avLst>
                <a:gd name="adj" fmla="val 7032"/>
              </a:avLst>
            </a:prstGeom>
            <a:solidFill>
              <a:schemeClr val="bg2"/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ot="0" spcFirstLastPara="0" vert="horz" wrap="square" lIns="100796" tIns="50398" rIns="100796" bIns="5039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661"/>
                </a:spcAft>
              </a:pPr>
              <a:r>
                <a:rPr lang="ru-RU" sz="1500" dirty="0">
                  <a:solidFill>
                    <a:schemeClr val="tx2"/>
                  </a:solidFill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ИБО</a:t>
              </a:r>
            </a:p>
          </p:txBody>
        </p:sp>
        <p:sp>
          <p:nvSpPr>
            <p:cNvPr id="39" name="Скругленный прямоугольник 38"/>
            <p:cNvSpPr/>
            <p:nvPr/>
          </p:nvSpPr>
          <p:spPr>
            <a:xfrm>
              <a:off x="458838" y="3111359"/>
              <a:ext cx="1364859" cy="812561"/>
            </a:xfrm>
            <a:prstGeom prst="roundRect">
              <a:avLst>
                <a:gd name="adj" fmla="val 7032"/>
              </a:avLst>
            </a:prstGeom>
            <a:solidFill>
              <a:schemeClr val="bg2"/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ot="0" spcFirstLastPara="0" vert="horz" wrap="square" lIns="100796" tIns="50398" rIns="100796" bIns="5039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661"/>
                </a:spcAft>
              </a:pPr>
              <a:r>
                <a:rPr lang="ru-RU" sz="1500" dirty="0">
                  <a:solidFill>
                    <a:schemeClr val="tx2"/>
                  </a:solidFill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УМО</a:t>
              </a:r>
            </a:p>
          </p:txBody>
        </p:sp>
      </p:grpSp>
      <p:grpSp>
        <p:nvGrpSpPr>
          <p:cNvPr id="9" name="Учебно-методическая"/>
          <p:cNvGrpSpPr/>
          <p:nvPr/>
        </p:nvGrpSpPr>
        <p:grpSpPr>
          <a:xfrm>
            <a:off x="8684025" y="2350860"/>
            <a:ext cx="3189562" cy="2513841"/>
            <a:chOff x="8684025" y="2350860"/>
            <a:chExt cx="3189562" cy="2513841"/>
          </a:xfrm>
        </p:grpSpPr>
        <p:sp>
          <p:nvSpPr>
            <p:cNvPr id="40" name="Скругленный прямоугольник 39"/>
            <p:cNvSpPr/>
            <p:nvPr/>
          </p:nvSpPr>
          <p:spPr>
            <a:xfrm>
              <a:off x="8684025" y="2350860"/>
              <a:ext cx="3189562" cy="2513841"/>
            </a:xfrm>
            <a:prstGeom prst="roundRect">
              <a:avLst>
                <a:gd name="adj" fmla="val 4984"/>
              </a:avLst>
            </a:prstGeom>
            <a:solidFill>
              <a:schemeClr val="bg2"/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ot="0" spcFirstLastPara="0" vert="horz" wrap="square" lIns="100796" tIns="50398" rIns="100796" bIns="5039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</a:pPr>
              <a:endParaRPr lang="ru-RU" sz="1213" dirty="0"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Скругленный прямоугольник 40"/>
            <p:cNvSpPr/>
            <p:nvPr/>
          </p:nvSpPr>
          <p:spPr>
            <a:xfrm>
              <a:off x="8768742" y="2451036"/>
              <a:ext cx="3022064" cy="578491"/>
            </a:xfrm>
            <a:prstGeom prst="roundRect">
              <a:avLst>
                <a:gd name="adj" fmla="val 4984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ot="0" spcFirstLastPara="0" vert="horz" wrap="square" lIns="100796" tIns="50398" rIns="100796" bIns="5039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ru-RU" b="1" dirty="0">
                  <a:solidFill>
                    <a:schemeClr val="tx2"/>
                  </a:solidFill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УЧЕБНО-МЕТОДИЧЕСКАЯ СОСТАВЛЯЮЩАЯ</a:t>
              </a:r>
            </a:p>
          </p:txBody>
        </p:sp>
        <p:sp>
          <p:nvSpPr>
            <p:cNvPr id="42" name="Скругленный прямоугольник 41"/>
            <p:cNvSpPr/>
            <p:nvPr/>
          </p:nvSpPr>
          <p:spPr>
            <a:xfrm>
              <a:off x="10365224" y="3104880"/>
              <a:ext cx="1364859" cy="812561"/>
            </a:xfrm>
            <a:prstGeom prst="roundRect">
              <a:avLst>
                <a:gd name="adj" fmla="val 7032"/>
              </a:avLst>
            </a:prstGeom>
            <a:solidFill>
              <a:schemeClr val="bg2"/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ot="0" spcFirstLastPara="0" vert="horz" wrap="square" lIns="100796" tIns="50398" rIns="100796" bIns="5039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661"/>
                </a:spcAft>
              </a:pPr>
              <a:r>
                <a:rPr lang="ru-RU" sz="1400" dirty="0">
                  <a:solidFill>
                    <a:schemeClr val="tx2"/>
                  </a:solidFill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УММ</a:t>
              </a:r>
            </a:p>
          </p:txBody>
        </p:sp>
        <p:sp>
          <p:nvSpPr>
            <p:cNvPr id="43" name="Скругленный прямоугольник 42"/>
            <p:cNvSpPr/>
            <p:nvPr/>
          </p:nvSpPr>
          <p:spPr>
            <a:xfrm>
              <a:off x="8829691" y="3982175"/>
              <a:ext cx="1393183" cy="812561"/>
            </a:xfrm>
            <a:prstGeom prst="roundRect">
              <a:avLst>
                <a:gd name="adj" fmla="val 7032"/>
              </a:avLst>
            </a:prstGeom>
            <a:solidFill>
              <a:schemeClr val="bg2"/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ot="0" spcFirstLastPara="0" vert="horz" wrap="square" lIns="100796" tIns="50398" rIns="100796" bIns="5039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661"/>
                </a:spcAft>
              </a:pPr>
              <a:r>
                <a:rPr lang="ru-RU" sz="1400" dirty="0" smtClean="0">
                  <a:solidFill>
                    <a:schemeClr val="tx2"/>
                  </a:solidFill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ОПЕРАТИВ</a:t>
              </a:r>
              <a:br>
                <a:rPr lang="ru-RU" sz="1400" dirty="0" smtClean="0">
                  <a:solidFill>
                    <a:schemeClr val="tx2"/>
                  </a:solidFill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ru-RU" sz="1400" dirty="0" smtClean="0">
                  <a:solidFill>
                    <a:schemeClr val="tx2"/>
                  </a:solidFill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НАЯ </a:t>
              </a:r>
              <a:r>
                <a:rPr lang="ru-RU" sz="1400" spc="-50" dirty="0">
                  <a:solidFill>
                    <a:schemeClr val="tx2"/>
                  </a:solidFill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ОБСТАНОВКА</a:t>
              </a:r>
            </a:p>
          </p:txBody>
        </p:sp>
        <p:sp>
          <p:nvSpPr>
            <p:cNvPr id="44" name="Скругленный прямоугольник 43"/>
            <p:cNvSpPr/>
            <p:nvPr/>
          </p:nvSpPr>
          <p:spPr>
            <a:xfrm>
              <a:off x="8829692" y="3099650"/>
              <a:ext cx="1392028" cy="812561"/>
            </a:xfrm>
            <a:prstGeom prst="roundRect">
              <a:avLst>
                <a:gd name="adj" fmla="val 7032"/>
              </a:avLst>
            </a:prstGeom>
            <a:solidFill>
              <a:schemeClr val="bg2"/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ot="0" spcFirstLastPara="0" vert="horz" wrap="square" lIns="100796" tIns="50398" rIns="100796" bIns="5039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661"/>
                </a:spcAft>
              </a:pPr>
              <a:r>
                <a:rPr lang="ru-RU" sz="1400" dirty="0">
                  <a:solidFill>
                    <a:schemeClr val="tx2"/>
                  </a:solidFill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УОД</a:t>
              </a:r>
            </a:p>
          </p:txBody>
        </p:sp>
        <p:sp>
          <p:nvSpPr>
            <p:cNvPr id="45" name="Скругленный прямоугольник 44"/>
            <p:cNvSpPr/>
            <p:nvPr/>
          </p:nvSpPr>
          <p:spPr>
            <a:xfrm>
              <a:off x="10365801" y="3969639"/>
              <a:ext cx="1364859" cy="812561"/>
            </a:xfrm>
            <a:prstGeom prst="roundRect">
              <a:avLst>
                <a:gd name="adj" fmla="val 7032"/>
              </a:avLst>
            </a:prstGeom>
            <a:solidFill>
              <a:schemeClr val="bg2"/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ot="0" spcFirstLastPara="0" vert="horz" wrap="square" lIns="100796" tIns="50398" rIns="100796" bIns="5039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661"/>
                </a:spcAft>
              </a:pPr>
              <a:r>
                <a:rPr lang="ru-RU" sz="1400" dirty="0">
                  <a:solidFill>
                    <a:schemeClr val="tx2"/>
                  </a:solidFill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ТАКТИЧЕС</a:t>
              </a:r>
              <a:br>
                <a:rPr lang="ru-RU" sz="1400" dirty="0">
                  <a:solidFill>
                    <a:schemeClr val="tx2"/>
                  </a:solidFill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ru-RU" sz="1400" dirty="0">
                  <a:solidFill>
                    <a:schemeClr val="tx2"/>
                  </a:solidFill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КОЕ ЗАДАНИЕ</a:t>
              </a:r>
            </a:p>
          </p:txBody>
        </p:sp>
      </p:grpSp>
      <p:sp>
        <p:nvSpPr>
          <p:cNvPr id="51" name="Стрелка вправо 50"/>
          <p:cNvSpPr/>
          <p:nvPr/>
        </p:nvSpPr>
        <p:spPr>
          <a:xfrm rot="16200000">
            <a:off x="5986192" y="5310129"/>
            <a:ext cx="234019" cy="311321"/>
          </a:xfrm>
          <a:prstGeom prst="right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="horz" wrap="square" lIns="100796" tIns="50398" rIns="100796" bIns="5039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</a:pPr>
            <a:endParaRPr lang="ru-RU" sz="1543" b="1">
              <a:solidFill>
                <a:srgbClr val="ED7D3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0" name="Техническая"/>
          <p:cNvGrpSpPr/>
          <p:nvPr/>
        </p:nvGrpSpPr>
        <p:grpSpPr>
          <a:xfrm>
            <a:off x="2321854" y="5586794"/>
            <a:ext cx="7585081" cy="1194810"/>
            <a:chOff x="2321854" y="5572280"/>
            <a:chExt cx="7585081" cy="1194810"/>
          </a:xfrm>
        </p:grpSpPr>
        <p:sp>
          <p:nvSpPr>
            <p:cNvPr id="46" name="Скругленный прямоугольник 45"/>
            <p:cNvSpPr/>
            <p:nvPr/>
          </p:nvSpPr>
          <p:spPr>
            <a:xfrm>
              <a:off x="2321854" y="5572280"/>
              <a:ext cx="7585081" cy="1194810"/>
            </a:xfrm>
            <a:prstGeom prst="roundRect">
              <a:avLst>
                <a:gd name="adj" fmla="val 6824"/>
              </a:avLst>
            </a:prstGeom>
            <a:solidFill>
              <a:schemeClr val="bg2"/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ot="0" spcFirstLastPara="0" vert="horz" wrap="square" lIns="100796" tIns="50398" rIns="100796" bIns="5039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ru-RU" sz="1000" b="1" dirty="0" smtClean="0">
                <a:solidFill>
                  <a:schemeClr val="tx2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90000"/>
                </a:lnSpc>
              </a:pPr>
              <a:r>
                <a:rPr lang="ru-RU" b="1" dirty="0" smtClean="0">
                  <a:solidFill>
                    <a:schemeClr val="tx2"/>
                  </a:solidFill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ТЕХНИЧЕСКАЯ </a:t>
              </a:r>
              <a:r>
                <a:rPr lang="ru-RU" b="1" dirty="0">
                  <a:solidFill>
                    <a:schemeClr val="tx2"/>
                  </a:solidFill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СОСТАВЛЯЮЩАЯ</a:t>
              </a:r>
            </a:p>
            <a:p>
              <a:pPr algn="ctr">
                <a:lnSpc>
                  <a:spcPct val="90000"/>
                </a:lnSpc>
              </a:pPr>
              <a:endParaRPr lang="ru-RU" b="1" dirty="0">
                <a:solidFill>
                  <a:schemeClr val="tx2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07000"/>
                </a:lnSpc>
              </a:pPr>
              <a:endParaRPr lang="ru-RU" sz="1543" b="1" dirty="0">
                <a:solidFill>
                  <a:srgbClr val="ED7D31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07000"/>
                </a:lnSpc>
              </a:pPr>
              <a:endParaRPr lang="ru-RU" sz="1543" b="1" dirty="0">
                <a:solidFill>
                  <a:srgbClr val="ED7D31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07000"/>
                </a:lnSpc>
              </a:pPr>
              <a:endParaRPr lang="ru-RU" sz="1213" dirty="0"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Скругленный прямоугольник 46"/>
            <p:cNvSpPr/>
            <p:nvPr/>
          </p:nvSpPr>
          <p:spPr>
            <a:xfrm>
              <a:off x="2427231" y="5876038"/>
              <a:ext cx="1576021" cy="710524"/>
            </a:xfrm>
            <a:prstGeom prst="roundRect">
              <a:avLst>
                <a:gd name="adj" fmla="val 7032"/>
              </a:avLst>
            </a:prstGeom>
            <a:solidFill>
              <a:schemeClr val="bg2"/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ot="0" spcFirstLastPara="0" vert="horz" wrap="square" lIns="100796" tIns="50398" rIns="100796" bIns="5039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661"/>
                </a:spcAft>
              </a:pPr>
              <a:r>
                <a:rPr lang="ru-RU" sz="1500" dirty="0">
                  <a:solidFill>
                    <a:schemeClr val="tx2"/>
                  </a:solidFill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АРМ</a:t>
              </a:r>
            </a:p>
          </p:txBody>
        </p:sp>
        <p:sp>
          <p:nvSpPr>
            <p:cNvPr id="48" name="Скругленный прямоугольник 47"/>
            <p:cNvSpPr/>
            <p:nvPr/>
          </p:nvSpPr>
          <p:spPr>
            <a:xfrm>
              <a:off x="8222513" y="5883637"/>
              <a:ext cx="1568916" cy="709101"/>
            </a:xfrm>
            <a:prstGeom prst="roundRect">
              <a:avLst>
                <a:gd name="adj" fmla="val 6319"/>
              </a:avLst>
            </a:prstGeom>
            <a:solidFill>
              <a:schemeClr val="bg2"/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ot="0" spcFirstLastPara="0" vert="horz" wrap="square" lIns="100796" tIns="50398" rIns="100796" bIns="5039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661"/>
                </a:spcAft>
              </a:pPr>
              <a:r>
                <a:rPr lang="ru-RU" sz="1500" dirty="0">
                  <a:solidFill>
                    <a:schemeClr val="tx2"/>
                  </a:solidFill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АП СЕТИ «ИНТЕРНЕТ»</a:t>
              </a:r>
            </a:p>
          </p:txBody>
        </p:sp>
        <p:sp>
          <p:nvSpPr>
            <p:cNvPr id="49" name="Скругленный прямоугольник 48"/>
            <p:cNvSpPr/>
            <p:nvPr/>
          </p:nvSpPr>
          <p:spPr>
            <a:xfrm>
              <a:off x="6290552" y="5898234"/>
              <a:ext cx="1576021" cy="709101"/>
            </a:xfrm>
            <a:prstGeom prst="roundRect">
              <a:avLst>
                <a:gd name="adj" fmla="val 7820"/>
              </a:avLst>
            </a:prstGeom>
            <a:solidFill>
              <a:schemeClr val="bg2"/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ot="0" spcFirstLastPara="0" vert="horz" wrap="square" lIns="100796" tIns="50398" rIns="100796" bIns="5039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661"/>
                </a:spcAft>
              </a:pPr>
              <a:r>
                <a:rPr lang="ru-RU" sz="1500" dirty="0">
                  <a:solidFill>
                    <a:schemeClr val="tx2"/>
                  </a:solidFill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ПОРТАЛ УТЦ</a:t>
              </a:r>
            </a:p>
          </p:txBody>
        </p:sp>
        <p:sp>
          <p:nvSpPr>
            <p:cNvPr id="50" name="Скругленный прямоугольник 49"/>
            <p:cNvSpPr/>
            <p:nvPr/>
          </p:nvSpPr>
          <p:spPr>
            <a:xfrm>
              <a:off x="4361654" y="5898234"/>
              <a:ext cx="1576021" cy="704051"/>
            </a:xfrm>
            <a:prstGeom prst="roundRect">
              <a:avLst>
                <a:gd name="adj" fmla="val 7032"/>
              </a:avLst>
            </a:prstGeom>
            <a:solidFill>
              <a:schemeClr val="bg2"/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ot="0" spcFirstLastPara="0" vert="horz" wrap="square" lIns="100796" tIns="50398" rIns="100796" bIns="5039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661"/>
                </a:spcAft>
              </a:pPr>
              <a:r>
                <a:rPr lang="ru-RU" sz="1500" dirty="0">
                  <a:solidFill>
                    <a:schemeClr val="tx2"/>
                  </a:solidFill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ЛОКАЛЬНАЯ СЕТЬ</a:t>
              </a:r>
            </a:p>
          </p:txBody>
        </p:sp>
      </p:grpSp>
      <p:grpSp>
        <p:nvGrpSpPr>
          <p:cNvPr id="12" name="УТЦ"/>
          <p:cNvGrpSpPr/>
          <p:nvPr/>
        </p:nvGrpSpPr>
        <p:grpSpPr>
          <a:xfrm>
            <a:off x="3786877" y="2254555"/>
            <a:ext cx="4610401" cy="3065736"/>
            <a:chOff x="3786877" y="2254555"/>
            <a:chExt cx="4610401" cy="3065736"/>
          </a:xfrm>
        </p:grpSpPr>
        <p:sp>
          <p:nvSpPr>
            <p:cNvPr id="23" name="Скругленный прямоугольник 22"/>
            <p:cNvSpPr/>
            <p:nvPr/>
          </p:nvSpPr>
          <p:spPr>
            <a:xfrm>
              <a:off x="3786877" y="2254555"/>
              <a:ext cx="4610401" cy="3065736"/>
            </a:xfrm>
            <a:prstGeom prst="roundRect">
              <a:avLst>
                <a:gd name="adj" fmla="val 5269"/>
              </a:avLst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tint val="66000"/>
                    <a:satMod val="160000"/>
                  </a:schemeClr>
                </a:gs>
                <a:gs pos="50000">
                  <a:schemeClr val="accent1">
                    <a:lumMod val="60000"/>
                    <a:lumOff val="40000"/>
                    <a:tint val="44500"/>
                    <a:satMod val="160000"/>
                  </a:schemeClr>
                </a:gs>
                <a:gs pos="100000">
                  <a:schemeClr val="accent1">
                    <a:lumMod val="60000"/>
                    <a:lumOff val="40000"/>
                    <a:tint val="23500"/>
                    <a:satMod val="1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ot="0" spcFirstLastPara="0" vert="horz" wrap="square" lIns="100796" tIns="50398" rIns="100796" bIns="5039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661"/>
                </a:spcAft>
              </a:pPr>
              <a:endParaRPr lang="ru-RU" sz="1543" b="1" dirty="0">
                <a:solidFill>
                  <a:srgbClr val="ED7D31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Скругленный прямоугольник 23"/>
            <p:cNvSpPr/>
            <p:nvPr/>
          </p:nvSpPr>
          <p:spPr>
            <a:xfrm>
              <a:off x="5300746" y="2782214"/>
              <a:ext cx="1611231" cy="1098065"/>
            </a:xfrm>
            <a:prstGeom prst="roundRect">
              <a:avLst>
                <a:gd name="adj" fmla="val 7820"/>
              </a:avLst>
            </a:prstGeom>
            <a:solidFill>
              <a:schemeClr val="bg2"/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ot="0" spcFirstLastPara="0" vert="horz" wrap="square" lIns="100796" tIns="50398" rIns="100796" bIns="5039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sz="1200" b="1" dirty="0">
                  <a:solidFill>
                    <a:schemeClr val="tx2"/>
                  </a:solidFill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СИТУАЦИОННЫЙ ЦЕНТР УПРАВЛЕНИЯ </a:t>
              </a:r>
              <a:r>
                <a:rPr lang="ru-RU" sz="1200" b="1" dirty="0" smtClean="0">
                  <a:solidFill>
                    <a:schemeClr val="tx2"/>
                  </a:solidFill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ПОДРАЗДЕЛЕНИЯМИ ОГГ</a:t>
              </a:r>
              <a:endParaRPr lang="ru-RU" sz="1200" b="1" dirty="0">
                <a:solidFill>
                  <a:schemeClr val="tx2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Скругленный прямоугольник 26"/>
            <p:cNvSpPr/>
            <p:nvPr/>
          </p:nvSpPr>
          <p:spPr>
            <a:xfrm>
              <a:off x="6949463" y="2782214"/>
              <a:ext cx="1404112" cy="1098065"/>
            </a:xfrm>
            <a:prstGeom prst="roundRect">
              <a:avLst>
                <a:gd name="adj" fmla="val 7820"/>
              </a:avLst>
            </a:prstGeom>
            <a:solidFill>
              <a:schemeClr val="bg2"/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ot="0" spcFirstLastPara="0" vert="horz" wrap="square" lIns="100796" tIns="50398" rIns="100796" bIns="5039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sz="1100" b="1" dirty="0">
                  <a:solidFill>
                    <a:schemeClr val="tx2"/>
                  </a:solidFill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УЧЕБНАЯ СЛУЖБА </a:t>
              </a:r>
              <a:r>
                <a:rPr lang="ru-RU" sz="1100" b="1" dirty="0" smtClean="0">
                  <a:solidFill>
                    <a:schemeClr val="tx2"/>
                  </a:solidFill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МОРАЛЬНО-ПСИХОЛОГИ</a:t>
              </a:r>
              <a:br>
                <a:rPr lang="ru-RU" sz="1100" b="1" dirty="0" smtClean="0">
                  <a:solidFill>
                    <a:schemeClr val="tx2"/>
                  </a:solidFill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ru-RU" sz="1100" b="1" dirty="0" smtClean="0">
                  <a:solidFill>
                    <a:schemeClr val="tx2"/>
                  </a:solidFill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ЧЕСКОГО </a:t>
              </a:r>
              <a:r>
                <a:rPr lang="ru-RU" sz="1100" b="1" dirty="0">
                  <a:solidFill>
                    <a:schemeClr val="tx2"/>
                  </a:solidFill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ОБЕСПЕЧЕНИЯ</a:t>
              </a:r>
            </a:p>
          </p:txBody>
        </p:sp>
        <p:sp>
          <p:nvSpPr>
            <p:cNvPr id="28" name="Скругленный прямоугольник 27"/>
            <p:cNvSpPr/>
            <p:nvPr/>
          </p:nvSpPr>
          <p:spPr>
            <a:xfrm>
              <a:off x="3859150" y="2791270"/>
              <a:ext cx="1404112" cy="1098065"/>
            </a:xfrm>
            <a:prstGeom prst="roundRect">
              <a:avLst>
                <a:gd name="adj" fmla="val 7820"/>
              </a:avLst>
            </a:prstGeom>
            <a:solidFill>
              <a:schemeClr val="bg2"/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ot="0" spcFirstLastPara="0" vert="horz" wrap="square" lIns="100796" tIns="50398" rIns="100796" bIns="5039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sz="1200" b="1" dirty="0" smtClean="0">
                  <a:solidFill>
                    <a:schemeClr val="tx2"/>
                  </a:solidFill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СИТУАЦИОН</a:t>
              </a:r>
              <a:br>
                <a:rPr lang="ru-RU" sz="1200" b="1" dirty="0" smtClean="0">
                  <a:solidFill>
                    <a:schemeClr val="tx2"/>
                  </a:solidFill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ru-RU" sz="1200" b="1" dirty="0" smtClean="0">
                  <a:solidFill>
                    <a:schemeClr val="tx2"/>
                  </a:solidFill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НЫЙ ЦЕНТР </a:t>
              </a:r>
              <a:r>
                <a:rPr lang="ru-RU" sz="1200" b="1" dirty="0">
                  <a:solidFill>
                    <a:schemeClr val="tx2"/>
                  </a:solidFill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УПРАВЛЕНИЯ </a:t>
              </a:r>
              <a:br>
                <a:rPr lang="ru-RU" sz="1200" b="1" dirty="0">
                  <a:solidFill>
                    <a:schemeClr val="tx2"/>
                  </a:solidFill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ru-RU" sz="1200" b="1" dirty="0">
                  <a:solidFill>
                    <a:schemeClr val="tx2"/>
                  </a:solidFill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СИЛАМИ </a:t>
              </a:r>
              <a:r>
                <a:rPr lang="ru-RU" sz="1200" b="1" dirty="0" smtClean="0">
                  <a:solidFill>
                    <a:schemeClr val="tx2"/>
                  </a:solidFill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И </a:t>
              </a:r>
              <a:r>
                <a:rPr lang="ru-RU" sz="1200" b="1" dirty="0">
                  <a:solidFill>
                    <a:schemeClr val="tx2"/>
                  </a:solidFill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СРЕДСТВАМИ</a:t>
              </a:r>
            </a:p>
          </p:txBody>
        </p:sp>
        <p:sp>
          <p:nvSpPr>
            <p:cNvPr id="52" name="Скругленный прямоугольник 51"/>
            <p:cNvSpPr/>
            <p:nvPr/>
          </p:nvSpPr>
          <p:spPr>
            <a:xfrm>
              <a:off x="3864627" y="4143504"/>
              <a:ext cx="710109" cy="1116743"/>
            </a:xfrm>
            <a:prstGeom prst="roundRect">
              <a:avLst>
                <a:gd name="adj" fmla="val 7820"/>
              </a:avLst>
            </a:prstGeom>
            <a:solidFill>
              <a:schemeClr val="bg2"/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ot="0" spcFirstLastPara="0" vert="horz" wrap="square" lIns="100796" tIns="50398" rIns="100796" bIns="5039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ru-RU" sz="1200" b="1" dirty="0">
                  <a:solidFill>
                    <a:schemeClr val="tx2"/>
                  </a:solidFill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МФКК</a:t>
              </a:r>
            </a:p>
            <a:p>
              <a:pPr algn="ctr">
                <a:lnSpc>
                  <a:spcPct val="90000"/>
                </a:lnSpc>
              </a:pPr>
              <a:r>
                <a:rPr lang="ru-RU" sz="1200" b="1" dirty="0">
                  <a:solidFill>
                    <a:schemeClr val="tx2"/>
                  </a:solidFill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УПД</a:t>
              </a:r>
            </a:p>
          </p:txBody>
        </p:sp>
        <p:sp>
          <p:nvSpPr>
            <p:cNvPr id="53" name="Скругленный прямоугольник 52"/>
            <p:cNvSpPr/>
            <p:nvPr/>
          </p:nvSpPr>
          <p:spPr>
            <a:xfrm>
              <a:off x="3859149" y="2553843"/>
              <a:ext cx="4461802" cy="203467"/>
            </a:xfrm>
            <a:prstGeom prst="roundRect">
              <a:avLst>
                <a:gd name="adj" fmla="val 4984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ot="0" spcFirstLastPara="0" vert="horz" wrap="square" lIns="100796" tIns="50398" rIns="100796" bIns="5039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</a:pPr>
              <a:r>
                <a:rPr lang="ru-RU" sz="1600" b="1" dirty="0">
                  <a:solidFill>
                    <a:schemeClr val="tx2"/>
                  </a:solidFill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ОПЕРАТИВНЫЙ УРОВЕНЬ</a:t>
              </a:r>
              <a:endParaRPr lang="ru-RU" sz="1600" dirty="0">
                <a:solidFill>
                  <a:schemeClr val="tx2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Скругленный прямоугольник 53"/>
            <p:cNvSpPr/>
            <p:nvPr/>
          </p:nvSpPr>
          <p:spPr>
            <a:xfrm>
              <a:off x="3859150" y="3920326"/>
              <a:ext cx="4494425" cy="204135"/>
            </a:xfrm>
            <a:prstGeom prst="roundRect">
              <a:avLst>
                <a:gd name="adj" fmla="val 4984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ot="0" spcFirstLastPara="0" vert="horz" wrap="square" lIns="100796" tIns="50398" rIns="100796" bIns="5039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</a:pPr>
              <a:r>
                <a:rPr lang="ru-RU" sz="1600" b="1" dirty="0">
                  <a:solidFill>
                    <a:schemeClr val="tx2"/>
                  </a:solidFill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ОПЕРАТИВНО-ТАКТИЧЕСКИЙ УРОВЕНЬ</a:t>
              </a:r>
            </a:p>
          </p:txBody>
        </p:sp>
        <p:sp>
          <p:nvSpPr>
            <p:cNvPr id="55" name="Скругленный прямоугольник 54"/>
            <p:cNvSpPr/>
            <p:nvPr/>
          </p:nvSpPr>
          <p:spPr>
            <a:xfrm>
              <a:off x="4788935" y="4162868"/>
              <a:ext cx="710109" cy="1096658"/>
            </a:xfrm>
            <a:prstGeom prst="roundRect">
              <a:avLst>
                <a:gd name="adj" fmla="val 7820"/>
              </a:avLst>
            </a:prstGeom>
            <a:solidFill>
              <a:schemeClr val="bg2"/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ot="0" spcFirstLastPara="0" vert="horz" wrap="square" lIns="100796" tIns="50398" rIns="100796" bIns="5039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ru-RU" sz="1200" b="1" dirty="0">
                  <a:solidFill>
                    <a:schemeClr val="tx2"/>
                  </a:solidFill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МФКК </a:t>
              </a:r>
              <a:br>
                <a:rPr lang="ru-RU" sz="1200" b="1" dirty="0">
                  <a:solidFill>
                    <a:schemeClr val="tx2"/>
                  </a:solidFill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ru-RU" sz="1200" b="1" dirty="0">
                  <a:solidFill>
                    <a:schemeClr val="tx2"/>
                  </a:solidFill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УКР</a:t>
              </a:r>
            </a:p>
          </p:txBody>
        </p:sp>
        <p:sp>
          <p:nvSpPr>
            <p:cNvPr id="56" name="Скругленный прямоугольник 55"/>
            <p:cNvSpPr/>
            <p:nvPr/>
          </p:nvSpPr>
          <p:spPr>
            <a:xfrm>
              <a:off x="5735047" y="4174435"/>
              <a:ext cx="710109" cy="1085091"/>
            </a:xfrm>
            <a:prstGeom prst="roundRect">
              <a:avLst>
                <a:gd name="adj" fmla="val 7820"/>
              </a:avLst>
            </a:prstGeom>
            <a:solidFill>
              <a:schemeClr val="bg2"/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ot="0" spcFirstLastPara="0" vert="horz" wrap="square" lIns="100796" tIns="50398" rIns="100796" bIns="5039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ru-RU" sz="1200" b="1" dirty="0">
                  <a:solidFill>
                    <a:schemeClr val="tx2"/>
                  </a:solidFill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МФКК</a:t>
              </a:r>
              <a:br>
                <a:rPr lang="ru-RU" sz="1200" b="1" dirty="0">
                  <a:solidFill>
                    <a:schemeClr val="tx2"/>
                  </a:solidFill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ru-RU" sz="1200" b="1" dirty="0">
                  <a:solidFill>
                    <a:schemeClr val="tx2"/>
                  </a:solidFill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ОВР</a:t>
              </a:r>
            </a:p>
          </p:txBody>
        </p:sp>
        <p:sp>
          <p:nvSpPr>
            <p:cNvPr id="57" name="Скругленный прямоугольник 56"/>
            <p:cNvSpPr/>
            <p:nvPr/>
          </p:nvSpPr>
          <p:spPr>
            <a:xfrm>
              <a:off x="6678549" y="4166787"/>
              <a:ext cx="710109" cy="1092739"/>
            </a:xfrm>
            <a:prstGeom prst="roundRect">
              <a:avLst>
                <a:gd name="adj" fmla="val 7820"/>
              </a:avLst>
            </a:prstGeom>
            <a:solidFill>
              <a:schemeClr val="bg2"/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ot="0" spcFirstLastPara="0" vert="horz" wrap="square" lIns="100796" tIns="50398" rIns="100796" bIns="5039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ru-RU" sz="1200" b="1" dirty="0">
                  <a:solidFill>
                    <a:schemeClr val="tx2"/>
                  </a:solidFill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МФКК </a:t>
              </a:r>
              <a:br>
                <a:rPr lang="ru-RU" sz="1200" b="1" dirty="0">
                  <a:solidFill>
                    <a:schemeClr val="tx2"/>
                  </a:solidFill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ru-RU" sz="1200" b="1" dirty="0">
                  <a:solidFill>
                    <a:schemeClr val="tx2"/>
                  </a:solidFill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МПО</a:t>
              </a:r>
            </a:p>
          </p:txBody>
        </p:sp>
        <p:sp>
          <p:nvSpPr>
            <p:cNvPr id="58" name="Скругленный прямоугольник 57"/>
            <p:cNvSpPr/>
            <p:nvPr/>
          </p:nvSpPr>
          <p:spPr>
            <a:xfrm>
              <a:off x="7610843" y="4161461"/>
              <a:ext cx="710109" cy="1098065"/>
            </a:xfrm>
            <a:prstGeom prst="roundRect">
              <a:avLst>
                <a:gd name="adj" fmla="val 7820"/>
              </a:avLst>
            </a:prstGeom>
            <a:solidFill>
              <a:schemeClr val="bg2"/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ot="0" spcFirstLastPara="0" vert="horz" wrap="square" lIns="100796" tIns="50398" rIns="100796" bIns="5039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ru-RU" sz="1200" b="1" dirty="0">
                  <a:solidFill>
                    <a:schemeClr val="tx2"/>
                  </a:solidFill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МФКК </a:t>
              </a:r>
              <a:br>
                <a:rPr lang="ru-RU" sz="1200" b="1" dirty="0">
                  <a:solidFill>
                    <a:schemeClr val="tx2"/>
                  </a:solidFill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ru-RU" sz="1200" b="1" dirty="0">
                  <a:solidFill>
                    <a:schemeClr val="tx2"/>
                  </a:solidFill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ОД</a:t>
              </a:r>
            </a:p>
          </p:txBody>
        </p:sp>
        <p:sp>
          <p:nvSpPr>
            <p:cNvPr id="26" name="Скругленный прямоугольник 25"/>
            <p:cNvSpPr/>
            <p:nvPr/>
          </p:nvSpPr>
          <p:spPr>
            <a:xfrm>
              <a:off x="3923067" y="2274395"/>
              <a:ext cx="4389137" cy="294787"/>
            </a:xfrm>
            <a:prstGeom prst="roundRect">
              <a:avLst>
                <a:gd name="adj" fmla="val 7820"/>
              </a:avLst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tint val="66000"/>
                    <a:satMod val="160000"/>
                  </a:schemeClr>
                </a:gs>
                <a:gs pos="50000">
                  <a:schemeClr val="accent1">
                    <a:lumMod val="60000"/>
                    <a:lumOff val="40000"/>
                    <a:tint val="44500"/>
                    <a:satMod val="160000"/>
                  </a:schemeClr>
                </a:gs>
                <a:gs pos="100000">
                  <a:schemeClr val="accent1">
                    <a:lumMod val="60000"/>
                    <a:lumOff val="40000"/>
                    <a:tint val="23500"/>
                    <a:satMod val="1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ot="0" spcFirstLastPara="0" vert="horz" wrap="square" lIns="100796" tIns="50398" rIns="100796" bIns="5039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661"/>
                </a:spcAft>
              </a:pPr>
              <a:r>
                <a:rPr lang="ru-RU" b="1" dirty="0">
                  <a:solidFill>
                    <a:srgbClr val="FF0000"/>
                  </a:solidFill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УЧЕБНО-ТРЕНИРОВОЧНЫЙ ЦЕНТР</a:t>
              </a:r>
            </a:p>
          </p:txBody>
        </p:sp>
      </p:grpSp>
      <p:grpSp>
        <p:nvGrpSpPr>
          <p:cNvPr id="63" name="Схема УТЦ"/>
          <p:cNvGrpSpPr/>
          <p:nvPr/>
        </p:nvGrpSpPr>
        <p:grpSpPr>
          <a:xfrm>
            <a:off x="829209" y="1053689"/>
            <a:ext cx="10359492" cy="5714177"/>
            <a:chOff x="829209" y="1053689"/>
            <a:chExt cx="10359492" cy="5714177"/>
          </a:xfrm>
        </p:grpSpPr>
        <p:pic>
          <p:nvPicPr>
            <p:cNvPr id="61" name="Picture 2" descr="этаж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69"/>
            <a:stretch/>
          </p:blipFill>
          <p:spPr bwMode="auto">
            <a:xfrm>
              <a:off x="829209" y="1412463"/>
              <a:ext cx="10359492" cy="5355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" name="Picture 2" descr="этаж 1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62" r="2030" b="88336"/>
            <a:stretch/>
          </p:blipFill>
          <p:spPr bwMode="auto">
            <a:xfrm>
              <a:off x="829209" y="1053689"/>
              <a:ext cx="10359491" cy="7344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4" name="МФК"/>
          <p:cNvGrpSpPr/>
          <p:nvPr/>
        </p:nvGrpSpPr>
        <p:grpSpPr>
          <a:xfrm>
            <a:off x="234502" y="843991"/>
            <a:ext cx="11585305" cy="5736168"/>
            <a:chOff x="552892" y="1092618"/>
            <a:chExt cx="12248853" cy="6070140"/>
          </a:xfrm>
        </p:grpSpPr>
        <p:pic>
          <p:nvPicPr>
            <p:cNvPr id="65" name="Рисунок 6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892" y="1092618"/>
              <a:ext cx="8771317" cy="6048411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66" name="Рисунок 6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3016" y="4126832"/>
              <a:ext cx="4378729" cy="3030356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67" name="Скругленный прямоугольник 66"/>
            <p:cNvSpPr/>
            <p:nvPr/>
          </p:nvSpPr>
          <p:spPr>
            <a:xfrm>
              <a:off x="552892" y="6448058"/>
              <a:ext cx="7863974" cy="714700"/>
            </a:xfrm>
            <a:prstGeom prst="roundRect">
              <a:avLst>
                <a:gd name="adj" fmla="val 449"/>
              </a:avLst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70000"/>
                </a:lnSpc>
              </a:pPr>
              <a:r>
                <a:rPr lang="ru-RU" sz="2800" dirty="0">
                  <a:solidFill>
                    <a:schemeClr val="tx2"/>
                  </a:solidFill>
                  <a:latin typeface="+mj-lt"/>
                  <a:cs typeface="Times New Roman" panose="02020603050405020304" pitchFamily="18" charset="0"/>
                </a:rPr>
                <a:t>Типовой </a:t>
              </a:r>
              <a:r>
                <a:rPr lang="ru-RU" sz="2800" dirty="0" smtClean="0">
                  <a:solidFill>
                    <a:schemeClr val="tx2"/>
                  </a:solidFill>
                  <a:latin typeface="+mj-lt"/>
                  <a:cs typeface="Times New Roman" panose="02020603050405020304" pitchFamily="18" charset="0"/>
                </a:rPr>
                <a:t>многофункциональный компьютерный </a:t>
              </a:r>
              <a:r>
                <a:rPr lang="ru-RU" sz="2800" dirty="0">
                  <a:solidFill>
                    <a:schemeClr val="tx2"/>
                  </a:solidFill>
                  <a:latin typeface="+mj-lt"/>
                  <a:cs typeface="Times New Roman" panose="02020603050405020304" pitchFamily="18" charset="0"/>
                </a:rPr>
                <a:t>класс</a:t>
              </a:r>
            </a:p>
          </p:txBody>
        </p:sp>
        <p:pic>
          <p:nvPicPr>
            <p:cNvPr id="68" name="Рисунок 6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16866" y="1092618"/>
              <a:ext cx="4384734" cy="3023564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69" name="Рисунок 6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696" y="1124421"/>
              <a:ext cx="1960807" cy="1704670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</p:grpSp>
      <p:grpSp>
        <p:nvGrpSpPr>
          <p:cNvPr id="76" name="СЦ подразделениями"/>
          <p:cNvGrpSpPr/>
          <p:nvPr/>
        </p:nvGrpSpPr>
        <p:grpSpPr>
          <a:xfrm>
            <a:off x="244459" y="772045"/>
            <a:ext cx="11600611" cy="5724646"/>
            <a:chOff x="244459" y="772045"/>
            <a:chExt cx="11600611" cy="5724646"/>
          </a:xfrm>
        </p:grpSpPr>
        <p:grpSp>
          <p:nvGrpSpPr>
            <p:cNvPr id="70" name="Группа 69"/>
            <p:cNvGrpSpPr/>
            <p:nvPr/>
          </p:nvGrpSpPr>
          <p:grpSpPr>
            <a:xfrm>
              <a:off x="244459" y="772045"/>
              <a:ext cx="11600611" cy="5724646"/>
              <a:chOff x="568172" y="1148317"/>
              <a:chExt cx="12406229" cy="6026348"/>
            </a:xfrm>
          </p:grpSpPr>
          <p:pic>
            <p:nvPicPr>
              <p:cNvPr id="71" name="Рисунок 70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8172" y="1148317"/>
                <a:ext cx="8472196" cy="5918065"/>
              </a:xfrm>
              <a:prstGeom prst="rect">
                <a:avLst/>
              </a:prstGeom>
            </p:spPr>
          </p:pic>
          <p:sp>
            <p:nvSpPr>
              <p:cNvPr id="73" name="Скругленный прямоугольник 72"/>
              <p:cNvSpPr/>
              <p:nvPr/>
            </p:nvSpPr>
            <p:spPr>
              <a:xfrm>
                <a:off x="568172" y="6363267"/>
                <a:ext cx="8472196" cy="803216"/>
              </a:xfrm>
              <a:prstGeom prst="roundRect">
                <a:avLst>
                  <a:gd name="adj" fmla="val 4133"/>
                </a:avLst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2489" dirty="0">
                    <a:solidFill>
                      <a:schemeClr val="tx2"/>
                    </a:solidFill>
                    <a:latin typeface="+mj-lt"/>
                    <a:cs typeface="Times New Roman" panose="02020603050405020304" pitchFamily="18" charset="0"/>
                  </a:rPr>
                  <a:t>Ситуационный центр </a:t>
                </a:r>
                <a:r>
                  <a:rPr lang="ru-RU" sz="2489" dirty="0" smtClean="0">
                    <a:solidFill>
                      <a:schemeClr val="tx2"/>
                    </a:solidFill>
                    <a:latin typeface="+mj-lt"/>
                    <a:cs typeface="Times New Roman" panose="02020603050405020304" pitchFamily="18" charset="0"/>
                  </a:rPr>
                  <a:t>управления </a:t>
                </a:r>
                <a:r>
                  <a:rPr lang="ru-RU" sz="2489" dirty="0">
                    <a:solidFill>
                      <a:schemeClr val="tx2"/>
                    </a:solidFill>
                    <a:latin typeface="+mj-lt"/>
                    <a:cs typeface="Times New Roman" panose="02020603050405020304" pitchFamily="18" charset="0"/>
                  </a:rPr>
                  <a:t>подразделениями </a:t>
                </a:r>
                <a:r>
                  <a:rPr lang="ru-RU" sz="2489" dirty="0" smtClean="0">
                    <a:solidFill>
                      <a:schemeClr val="tx2"/>
                    </a:solidFill>
                    <a:latin typeface="+mj-lt"/>
                    <a:cs typeface="Times New Roman" panose="02020603050405020304" pitchFamily="18" charset="0"/>
                  </a:rPr>
                  <a:t/>
                </a:r>
                <a:br>
                  <a:rPr lang="ru-RU" sz="2489" dirty="0" smtClean="0">
                    <a:solidFill>
                      <a:schemeClr val="tx2"/>
                    </a:solidFill>
                    <a:latin typeface="+mj-lt"/>
                    <a:cs typeface="Times New Roman" panose="02020603050405020304" pitchFamily="18" charset="0"/>
                  </a:rPr>
                </a:br>
                <a:r>
                  <a:rPr lang="ru-RU" sz="2489" dirty="0" smtClean="0">
                    <a:solidFill>
                      <a:schemeClr val="tx2"/>
                    </a:solidFill>
                    <a:latin typeface="+mj-lt"/>
                    <a:cs typeface="Times New Roman" panose="02020603050405020304" pitchFamily="18" charset="0"/>
                  </a:rPr>
                  <a:t>охраны </a:t>
                </a:r>
                <a:r>
                  <a:rPr lang="ru-RU" sz="2489" dirty="0">
                    <a:solidFill>
                      <a:schemeClr val="tx2"/>
                    </a:solidFill>
                    <a:latin typeface="+mj-lt"/>
                    <a:cs typeface="Times New Roman" panose="02020603050405020304" pitchFamily="18" charset="0"/>
                  </a:rPr>
                  <a:t>государственной </a:t>
                </a:r>
                <a:r>
                  <a:rPr lang="ru-RU" sz="2489" dirty="0" smtClean="0">
                    <a:solidFill>
                      <a:schemeClr val="tx2"/>
                    </a:solidFill>
                    <a:latin typeface="+mj-lt"/>
                    <a:cs typeface="Times New Roman" panose="02020603050405020304" pitchFamily="18" charset="0"/>
                  </a:rPr>
                  <a:t>границы</a:t>
                </a:r>
                <a:endParaRPr lang="ru-RU" sz="2489" dirty="0">
                  <a:solidFill>
                    <a:schemeClr val="tx2"/>
                  </a:solidFill>
                  <a:latin typeface="+mj-lt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74" name="Рисунок 73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40368" y="4419252"/>
                <a:ext cx="3934033" cy="2755413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pic>
            <p:nvPicPr>
              <p:cNvPr id="75" name="Рисунок 74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5386" y="1183969"/>
                <a:ext cx="2017421" cy="1768519"/>
              </a:xfrm>
              <a:prstGeom prst="rect">
                <a:avLst/>
              </a:prstGeom>
              <a:ln w="38100">
                <a:solidFill>
                  <a:schemeClr val="bg1"/>
                </a:solidFill>
              </a:ln>
            </p:spPr>
          </p:pic>
        </p:grpSp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67381" y="792497"/>
              <a:ext cx="3674151" cy="3060372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</p:grpSp>
      <p:grpSp>
        <p:nvGrpSpPr>
          <p:cNvPr id="83" name="Группа 82"/>
          <p:cNvGrpSpPr/>
          <p:nvPr/>
        </p:nvGrpSpPr>
        <p:grpSpPr>
          <a:xfrm>
            <a:off x="254870" y="912912"/>
            <a:ext cx="11599008" cy="5749020"/>
            <a:chOff x="129215" y="-1475097"/>
            <a:chExt cx="11599008" cy="5749020"/>
          </a:xfrm>
        </p:grpSpPr>
        <p:grpSp>
          <p:nvGrpSpPr>
            <p:cNvPr id="77" name="Группа 76"/>
            <p:cNvGrpSpPr/>
            <p:nvPr/>
          </p:nvGrpSpPr>
          <p:grpSpPr>
            <a:xfrm>
              <a:off x="129215" y="-1475096"/>
              <a:ext cx="9734904" cy="5749019"/>
              <a:chOff x="596357" y="890337"/>
              <a:chExt cx="10244662" cy="6294628"/>
            </a:xfrm>
          </p:grpSpPr>
          <p:pic>
            <p:nvPicPr>
              <p:cNvPr id="78" name="Рисунок 77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6357" y="890337"/>
                <a:ext cx="10244662" cy="6294627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sp>
            <p:nvSpPr>
              <p:cNvPr id="80" name="Скругленный прямоугольник 79"/>
              <p:cNvSpPr/>
              <p:nvPr/>
            </p:nvSpPr>
            <p:spPr>
              <a:xfrm>
                <a:off x="596357" y="6347169"/>
                <a:ext cx="6945082" cy="837796"/>
              </a:xfrm>
              <a:prstGeom prst="roundRect">
                <a:avLst>
                  <a:gd name="adj" fmla="val 0"/>
                </a:avLst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2489" dirty="0">
                    <a:solidFill>
                      <a:schemeClr val="tx2"/>
                    </a:solidFill>
                    <a:latin typeface="+mj-lt"/>
                    <a:cs typeface="Times New Roman" panose="02020603050405020304" pitchFamily="18" charset="0"/>
                  </a:rPr>
                  <a:t>Ситуационный </a:t>
                </a:r>
                <a:r>
                  <a:rPr lang="ru-RU" sz="2489" dirty="0" smtClean="0">
                    <a:solidFill>
                      <a:schemeClr val="tx2"/>
                    </a:solidFill>
                    <a:latin typeface="+mj-lt"/>
                    <a:cs typeface="Times New Roman" panose="02020603050405020304" pitchFamily="18" charset="0"/>
                  </a:rPr>
                  <a:t>центр </a:t>
                </a:r>
                <a:br>
                  <a:rPr lang="ru-RU" sz="2489" dirty="0" smtClean="0">
                    <a:solidFill>
                      <a:schemeClr val="tx2"/>
                    </a:solidFill>
                    <a:latin typeface="+mj-lt"/>
                    <a:cs typeface="Times New Roman" panose="02020603050405020304" pitchFamily="18" charset="0"/>
                  </a:rPr>
                </a:br>
                <a:r>
                  <a:rPr lang="ru-RU" sz="2489" dirty="0" smtClean="0">
                    <a:solidFill>
                      <a:schemeClr val="tx2"/>
                    </a:solidFill>
                    <a:latin typeface="+mj-lt"/>
                    <a:cs typeface="Times New Roman" panose="02020603050405020304" pitchFamily="18" charset="0"/>
                  </a:rPr>
                  <a:t>управления силами </a:t>
                </a:r>
                <a:r>
                  <a:rPr lang="ru-RU" sz="2489" dirty="0">
                    <a:solidFill>
                      <a:schemeClr val="tx2"/>
                    </a:solidFill>
                    <a:latin typeface="+mj-lt"/>
                    <a:cs typeface="Times New Roman" panose="02020603050405020304" pitchFamily="18" charset="0"/>
                  </a:rPr>
                  <a:t>и средствами</a:t>
                </a:r>
              </a:p>
            </p:txBody>
          </p:sp>
          <p:pic>
            <p:nvPicPr>
              <p:cNvPr id="82" name="Рисунок 81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1526" y="913142"/>
                <a:ext cx="2079890" cy="1802666"/>
              </a:xfrm>
              <a:prstGeom prst="rect">
                <a:avLst/>
              </a:prstGeom>
              <a:ln w="38100">
                <a:solidFill>
                  <a:schemeClr val="bg1"/>
                </a:solidFill>
              </a:ln>
            </p:spPr>
          </p:pic>
        </p:grpSp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35" r="17702"/>
            <a:stretch/>
          </p:blipFill>
          <p:spPr>
            <a:xfrm>
              <a:off x="6757705" y="1403293"/>
              <a:ext cx="4967522" cy="2857766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7704" y="-1475097"/>
              <a:ext cx="4970519" cy="2857211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2321258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6" presetClass="emph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000"/>
                            </p:stCondLst>
                            <p:childTnLst>
                              <p:par>
                                <p:cTn id="33" presetID="26" presetClass="emph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3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1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26" presetClass="emph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3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1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1000"/>
                            </p:stCondLst>
                            <p:childTnLst>
                              <p:par>
                                <p:cTn id="41" presetID="26" presetClass="emph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0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6000"/>
                            </p:stCondLst>
                            <p:childTnLst>
                              <p:par>
                                <p:cTn id="45" presetID="22" presetClass="entr" presetSubtype="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0"/>
                            </p:stCondLst>
                            <p:childTnLst>
                              <p:par>
                                <p:cTn id="58" presetID="6" presetClass="emph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59" dur="3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0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1000"/>
                            </p:stCondLst>
                            <p:childTnLst>
                              <p:par>
                                <p:cTn id="92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3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45000"/>
                            </p:stCondLst>
                            <p:childTnLst>
                              <p:par>
                                <p:cTn id="96" presetID="22" presetClass="exit" presetSubtype="8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7" dur="3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2000"/>
                            </p:stCondLst>
                            <p:childTnLst>
                              <p:par>
                                <p:cTn id="100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3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6000"/>
                            </p:stCondLst>
                            <p:childTnLst>
                              <p:par>
                                <p:cTn id="104" presetID="22" presetClass="exit" presetSubtype="8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5" dur="3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63000"/>
                            </p:stCondLst>
                            <p:childTnLst>
                              <p:par>
                                <p:cTn id="108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3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67000"/>
                            </p:stCondLst>
                            <p:childTnLst>
                              <p:par>
                                <p:cTn id="112" presetID="22" presetClass="exit" presetSubtype="8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3" dur="3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74000"/>
                            </p:stCondLst>
                            <p:childTnLst>
                              <p:par>
                                <p:cTn id="116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3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6" grpId="0"/>
      <p:bldP spid="16" grpId="0" animBg="1"/>
      <p:bldP spid="16" grpId="1" animBg="1"/>
      <p:bldP spid="17" grpId="0" animBg="1"/>
      <p:bldP spid="17" grpId="1" animBg="1"/>
      <p:bldP spid="22" grpId="0" animBg="1"/>
      <p:bldP spid="22" grpId="1" animBg="1"/>
      <p:bldP spid="51" grpId="0" animBg="1"/>
      <p:bldP spid="51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1432434" y="2489962"/>
            <a:ext cx="9325027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О деятельности </a:t>
            </a:r>
            <a:br>
              <a:rPr lang="ru-RU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ru-RU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базовой организации государств – участников СНГ </a:t>
            </a:r>
            <a:br>
              <a:rPr lang="ru-RU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ru-RU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в области подготовки, профессиональной переподготовки и повышения квалификации кадров руководящего состава </a:t>
            </a:r>
            <a:br>
              <a:rPr lang="ru-RU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ru-RU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в пограничной сфере</a:t>
            </a:r>
          </a:p>
          <a:p>
            <a:pPr algn="ctr"/>
            <a:endParaRPr lang="ru-RU" sz="24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ctr"/>
            <a:endParaRPr lang="ru-RU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953566" y="5695124"/>
            <a:ext cx="58887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700" b="1" i="1" dirty="0" smtClean="0">
                <a:solidFill>
                  <a:prstClr val="black"/>
                </a:solidFill>
              </a:rPr>
              <a:t>Начальник </a:t>
            </a:r>
            <a:r>
              <a:rPr lang="ru-RU" sz="1600" b="1" i="1" dirty="0" smtClean="0">
                <a:solidFill>
                  <a:prstClr val="black"/>
                </a:solidFill>
              </a:rPr>
              <a:t>Пограничной академии </a:t>
            </a:r>
            <a:r>
              <a:rPr lang="ru-RU" sz="1700" b="1" i="1" dirty="0" smtClean="0">
                <a:solidFill>
                  <a:prstClr val="black"/>
                </a:solidFill>
              </a:rPr>
              <a:t>ФСБ </a:t>
            </a:r>
            <a:r>
              <a:rPr lang="ru-RU" sz="1700" b="1" i="1" dirty="0">
                <a:solidFill>
                  <a:prstClr val="black"/>
                </a:solidFill>
              </a:rPr>
              <a:t>России</a:t>
            </a:r>
          </a:p>
          <a:p>
            <a:pPr algn="ctr"/>
            <a:r>
              <a:rPr lang="ru-RU" b="1" i="1" dirty="0" smtClean="0">
                <a:solidFill>
                  <a:prstClr val="black"/>
                </a:solidFill>
              </a:rPr>
              <a:t>генерал-лейтенант КОСТРИКОВ ОЛЕГ ИГОРЕВИЧ</a:t>
            </a:r>
            <a:endParaRPr lang="ru-RU" b="1" i="1" dirty="0">
              <a:solidFill>
                <a:prstClr val="black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 flipH="1">
            <a:off x="2290202" y="296201"/>
            <a:ext cx="76094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ПОГРАНИЧНАЯ АКАДЕМИЯ </a:t>
            </a:r>
          </a:p>
          <a:p>
            <a:pPr algn="ctr"/>
            <a:r>
              <a:rPr lang="ru-RU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ФЕДЕРАЛЬНОЙ СЛУЖБЫ БЕЗОПАСНОСТИ РОССИЙСКОЙ ФЕДЕРАЦИИ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8319689-3C3E-402C-AEC0-96208055474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247813" y="662053"/>
            <a:ext cx="922495" cy="1194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1EAE32B-B1DC-42A9-ADDB-E01DBD2C0F8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91512" y="441361"/>
            <a:ext cx="948316" cy="171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176347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 flipH="1">
            <a:off x="1169229" y="-6085"/>
            <a:ext cx="95106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Руководящие документы  </a:t>
            </a:r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 flipH="1">
            <a:off x="11677333" y="17974"/>
            <a:ext cx="514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>
                <a:solidFill>
                  <a:schemeClr val="tx2"/>
                </a:solidFill>
              </a:rPr>
              <a:t>2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0141D90-8B0C-4276-9927-1E8A415E22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24" y="828361"/>
            <a:ext cx="4195985" cy="5797052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23" name="Скругленный прямоугольник 32">
            <a:extLst>
              <a:ext uri="{FF2B5EF4-FFF2-40B4-BE49-F238E27FC236}">
                <a16:creationId xmlns:a16="http://schemas.microsoft.com/office/drawing/2014/main" id="{6080936F-DF97-42B1-85AA-361591A3508A}"/>
              </a:ext>
            </a:extLst>
          </p:cNvPr>
          <p:cNvSpPr/>
          <p:nvPr/>
        </p:nvSpPr>
        <p:spPr>
          <a:xfrm>
            <a:off x="5365214" y="3930670"/>
            <a:ext cx="6439512" cy="2534194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Перспективный план сотрудничества пограничных ведомств, научных и образовательных учреждений (организаций) пограничного профиля государств – участников СНГ в вопросах научно-исследовательской деятельности и подготовки кадров на 2021–2025 гг.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ru-RU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(утв.Решением Совета командующих Пограничными войсками от 17 ноября 2020 г.)</a:t>
            </a:r>
            <a:endParaRPr kumimoji="0" lang="ru-RU" b="1" i="0" u="none" strike="noStrike" kern="1200" cap="none" spc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Скругленный прямоугольник 32">
            <a:extLst>
              <a:ext uri="{FF2B5EF4-FFF2-40B4-BE49-F238E27FC236}">
                <a16:creationId xmlns:a16="http://schemas.microsoft.com/office/drawing/2014/main" id="{B35A0D9E-FFF9-4FCB-8067-CDC1274D6B1B}"/>
              </a:ext>
            </a:extLst>
          </p:cNvPr>
          <p:cNvSpPr/>
          <p:nvPr/>
        </p:nvSpPr>
        <p:spPr>
          <a:xfrm>
            <a:off x="5365214" y="828361"/>
            <a:ext cx="6439512" cy="2534194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buSzPct val="100000"/>
            </a:pPr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План работы базовой организации государств - участников СНГ в области подготовки, профессиональной переподготовки и повышения квалификации кадров руководящего состава</a:t>
            </a:r>
          </a:p>
          <a:p>
            <a:pPr algn="ctr" fontAlgn="base">
              <a:spcBef>
                <a:spcPct val="0"/>
              </a:spcBef>
              <a:spcAft>
                <a:spcPts val="1200"/>
              </a:spcAft>
              <a:buSzPct val="100000"/>
            </a:pPr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в пограничной сфере на 2021</a:t>
            </a:r>
            <a:r>
              <a:rPr lang="ru-RU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–</a:t>
            </a:r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2025 гг.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ru-RU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(утв.Решением Совета командующих Пограничными войсками от 17 ноября 2020 г.)</a:t>
            </a:r>
            <a:endParaRPr kumimoji="0" lang="ru-RU" b="1" i="0" u="none" strike="noStrike" kern="1200" cap="none" spc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16962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3" grpId="0" animBg="1"/>
      <p:bldP spid="2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363"/>
          <a:stretch/>
        </p:blipFill>
        <p:spPr>
          <a:xfrm>
            <a:off x="885374" y="4662594"/>
            <a:ext cx="4120157" cy="21827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 flipH="1">
            <a:off x="1169229" y="-6085"/>
            <a:ext cx="95106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 и задачи </a:t>
            </a:r>
            <a:r>
              <a:rPr lang="ru-RU" sz="32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работы </a:t>
            </a:r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318A15D5-76FF-46E9-A6B7-EB2F988FD80B}"/>
              </a:ext>
            </a:extLst>
          </p:cNvPr>
          <p:cNvGrpSpPr/>
          <p:nvPr/>
        </p:nvGrpSpPr>
        <p:grpSpPr>
          <a:xfrm>
            <a:off x="966356" y="787636"/>
            <a:ext cx="10288870" cy="1323733"/>
            <a:chOff x="659813" y="2767133"/>
            <a:chExt cx="10661355" cy="1323733"/>
          </a:xfrm>
          <a:solidFill>
            <a:schemeClr val="bg1">
              <a:alpha val="60000"/>
            </a:schemeClr>
          </a:solidFill>
        </p:grpSpPr>
        <p:sp>
          <p:nvSpPr>
            <p:cNvPr id="11" name="Прямоугольник: скругленные углы 10">
              <a:extLst>
                <a:ext uri="{FF2B5EF4-FFF2-40B4-BE49-F238E27FC236}">
                  <a16:creationId xmlns:a16="http://schemas.microsoft.com/office/drawing/2014/main" id="{759224B4-BFF0-4EB1-9F4E-EFCC4876DBD0}"/>
                </a:ext>
              </a:extLst>
            </p:cNvPr>
            <p:cNvSpPr/>
            <p:nvPr/>
          </p:nvSpPr>
          <p:spPr>
            <a:xfrm>
              <a:off x="659813" y="2767133"/>
              <a:ext cx="10661354" cy="1323733"/>
            </a:xfrm>
            <a:prstGeom prst="roundRect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TextBox 6"/>
            <p:cNvSpPr txBox="1"/>
            <p:nvPr/>
          </p:nvSpPr>
          <p:spPr>
            <a:xfrm flipH="1">
              <a:off x="659813" y="2779768"/>
              <a:ext cx="10661355" cy="1200329"/>
            </a:xfrm>
            <a:custGeom>
              <a:avLst/>
              <a:gdLst>
                <a:gd name="connsiteX0" fmla="*/ 0 w 8503926"/>
                <a:gd name="connsiteY0" fmla="*/ 0 h 1631216"/>
                <a:gd name="connsiteX1" fmla="*/ 8503926 w 8503926"/>
                <a:gd name="connsiteY1" fmla="*/ 0 h 1631216"/>
                <a:gd name="connsiteX2" fmla="*/ 8503926 w 8503926"/>
                <a:gd name="connsiteY2" fmla="*/ 1631216 h 1631216"/>
                <a:gd name="connsiteX3" fmla="*/ 0 w 8503926"/>
                <a:gd name="connsiteY3" fmla="*/ 1631216 h 1631216"/>
                <a:gd name="connsiteX4" fmla="*/ 0 w 8503926"/>
                <a:gd name="connsiteY4" fmla="*/ 0 h 1631216"/>
                <a:gd name="connsiteX0" fmla="*/ 0 w 9566916"/>
                <a:gd name="connsiteY0" fmla="*/ 203901 h 1835117"/>
                <a:gd name="connsiteX1" fmla="*/ 8503926 w 9566916"/>
                <a:gd name="connsiteY1" fmla="*/ 203901 h 1835117"/>
                <a:gd name="connsiteX2" fmla="*/ 8503926 w 9566916"/>
                <a:gd name="connsiteY2" fmla="*/ 1835117 h 1835117"/>
                <a:gd name="connsiteX3" fmla="*/ 0 w 9566916"/>
                <a:gd name="connsiteY3" fmla="*/ 1835117 h 1835117"/>
                <a:gd name="connsiteX4" fmla="*/ 0 w 9566916"/>
                <a:gd name="connsiteY4" fmla="*/ 203901 h 1835117"/>
                <a:gd name="connsiteX0" fmla="*/ 1636581 w 11203497"/>
                <a:gd name="connsiteY0" fmla="*/ 203901 h 1835117"/>
                <a:gd name="connsiteX1" fmla="*/ 10140507 w 11203497"/>
                <a:gd name="connsiteY1" fmla="*/ 203901 h 1835117"/>
                <a:gd name="connsiteX2" fmla="*/ 10140507 w 11203497"/>
                <a:gd name="connsiteY2" fmla="*/ 1835117 h 1835117"/>
                <a:gd name="connsiteX3" fmla="*/ 1636581 w 11203497"/>
                <a:gd name="connsiteY3" fmla="*/ 1835117 h 1835117"/>
                <a:gd name="connsiteX4" fmla="*/ 1636581 w 11203497"/>
                <a:gd name="connsiteY4" fmla="*/ 203901 h 1835117"/>
                <a:gd name="connsiteX0" fmla="*/ 1062991 w 10629907"/>
                <a:gd name="connsiteY0" fmla="*/ 203901 h 1955947"/>
                <a:gd name="connsiteX1" fmla="*/ 9566917 w 10629907"/>
                <a:gd name="connsiteY1" fmla="*/ 203901 h 1955947"/>
                <a:gd name="connsiteX2" fmla="*/ 9566917 w 10629907"/>
                <a:gd name="connsiteY2" fmla="*/ 1835117 h 1955947"/>
                <a:gd name="connsiteX3" fmla="*/ 1062991 w 10629907"/>
                <a:gd name="connsiteY3" fmla="*/ 1835117 h 1955947"/>
                <a:gd name="connsiteX4" fmla="*/ 1062991 w 10629907"/>
                <a:gd name="connsiteY4" fmla="*/ 203901 h 1955947"/>
                <a:gd name="connsiteX0" fmla="*/ 1062991 w 10629907"/>
                <a:gd name="connsiteY0" fmla="*/ 203901 h 1955947"/>
                <a:gd name="connsiteX1" fmla="*/ 9566917 w 10629907"/>
                <a:gd name="connsiteY1" fmla="*/ 203901 h 1955947"/>
                <a:gd name="connsiteX2" fmla="*/ 9566917 w 10629907"/>
                <a:gd name="connsiteY2" fmla="*/ 1835117 h 1955947"/>
                <a:gd name="connsiteX3" fmla="*/ 1062991 w 10629907"/>
                <a:gd name="connsiteY3" fmla="*/ 1835117 h 1955947"/>
                <a:gd name="connsiteX4" fmla="*/ 1062991 w 10629907"/>
                <a:gd name="connsiteY4" fmla="*/ 203901 h 1955947"/>
                <a:gd name="connsiteX0" fmla="*/ 1062991 w 10629907"/>
                <a:gd name="connsiteY0" fmla="*/ 203901 h 1955947"/>
                <a:gd name="connsiteX1" fmla="*/ 9566917 w 10629907"/>
                <a:gd name="connsiteY1" fmla="*/ 203901 h 1955947"/>
                <a:gd name="connsiteX2" fmla="*/ 9566917 w 10629907"/>
                <a:gd name="connsiteY2" fmla="*/ 1835117 h 1955947"/>
                <a:gd name="connsiteX3" fmla="*/ 1062991 w 10629907"/>
                <a:gd name="connsiteY3" fmla="*/ 1835117 h 1955947"/>
                <a:gd name="connsiteX4" fmla="*/ 1062991 w 10629907"/>
                <a:gd name="connsiteY4" fmla="*/ 203901 h 1955947"/>
                <a:gd name="connsiteX0" fmla="*/ 1062991 w 10629907"/>
                <a:gd name="connsiteY0" fmla="*/ 203901 h 1955947"/>
                <a:gd name="connsiteX1" fmla="*/ 9566917 w 10629907"/>
                <a:gd name="connsiteY1" fmla="*/ 203901 h 1955947"/>
                <a:gd name="connsiteX2" fmla="*/ 9566917 w 10629907"/>
                <a:gd name="connsiteY2" fmla="*/ 1835117 h 1955947"/>
                <a:gd name="connsiteX3" fmla="*/ 1062991 w 10629907"/>
                <a:gd name="connsiteY3" fmla="*/ 1835117 h 1955947"/>
                <a:gd name="connsiteX4" fmla="*/ 1062991 w 10629907"/>
                <a:gd name="connsiteY4" fmla="*/ 203901 h 1955947"/>
                <a:gd name="connsiteX0" fmla="*/ 1062991 w 11203498"/>
                <a:gd name="connsiteY0" fmla="*/ 203901 h 1955947"/>
                <a:gd name="connsiteX1" fmla="*/ 9566917 w 11203498"/>
                <a:gd name="connsiteY1" fmla="*/ 203901 h 1955947"/>
                <a:gd name="connsiteX2" fmla="*/ 9566917 w 11203498"/>
                <a:gd name="connsiteY2" fmla="*/ 1835117 h 1955947"/>
                <a:gd name="connsiteX3" fmla="*/ 1062991 w 11203498"/>
                <a:gd name="connsiteY3" fmla="*/ 1835117 h 1955947"/>
                <a:gd name="connsiteX4" fmla="*/ 1062991 w 11203498"/>
                <a:gd name="connsiteY4" fmla="*/ 203901 h 1955947"/>
                <a:gd name="connsiteX0" fmla="*/ 1062991 w 10396829"/>
                <a:gd name="connsiteY0" fmla="*/ 203901 h 2052782"/>
                <a:gd name="connsiteX1" fmla="*/ 9566917 w 10396829"/>
                <a:gd name="connsiteY1" fmla="*/ 203901 h 2052782"/>
                <a:gd name="connsiteX2" fmla="*/ 9566917 w 10396829"/>
                <a:gd name="connsiteY2" fmla="*/ 1835117 h 2052782"/>
                <a:gd name="connsiteX3" fmla="*/ 1062991 w 10396829"/>
                <a:gd name="connsiteY3" fmla="*/ 1835117 h 2052782"/>
                <a:gd name="connsiteX4" fmla="*/ 1062991 w 10396829"/>
                <a:gd name="connsiteY4" fmla="*/ 203901 h 2052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96829" h="2052782">
                  <a:moveTo>
                    <a:pt x="1062991" y="203901"/>
                  </a:moveTo>
                  <a:cubicBezTo>
                    <a:pt x="2480312" y="-67968"/>
                    <a:pt x="8149596" y="-67968"/>
                    <a:pt x="9566917" y="203901"/>
                  </a:cubicBezTo>
                  <a:cubicBezTo>
                    <a:pt x="10984238" y="475770"/>
                    <a:pt x="10312877" y="1527108"/>
                    <a:pt x="9566917" y="1835117"/>
                  </a:cubicBezTo>
                  <a:cubicBezTo>
                    <a:pt x="8820957" y="2143126"/>
                    <a:pt x="2480312" y="2106986"/>
                    <a:pt x="1062991" y="1835117"/>
                  </a:cubicBezTo>
                  <a:cubicBezTo>
                    <a:pt x="-354330" y="1563248"/>
                    <a:pt x="-354330" y="475770"/>
                    <a:pt x="1062991" y="203901"/>
                  </a:cubicBez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38100">
              <a:solidFill>
                <a:schemeClr val="tx2">
                  <a:alpha val="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ru-RU" b="1" dirty="0" smtClean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Цель:</a:t>
              </a:r>
              <a:endParaRPr lang="ru-RU" dirty="0">
                <a:solidFill>
                  <a:schemeClr val="tx2"/>
                </a:solidFill>
              </a:endParaRPr>
            </a:p>
            <a:p>
              <a:pPr algn="just"/>
              <a:r>
                <a:rPr lang="ru-RU" b="1" dirty="0" smtClean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Совершенствование </a:t>
              </a:r>
              <a:r>
                <a:rPr lang="ru-RU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сотрудничества образовательных учреждений пограничного профиля в организации профессиональной подготовки кадров руководящего состава пограничных ведомств государств – участников СНГ </a:t>
              </a:r>
            </a:p>
          </p:txBody>
        </p:sp>
      </p:grp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F33B8EA-83C6-4250-9F58-EE0869FA286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21" b="10279"/>
          <a:stretch/>
        </p:blipFill>
        <p:spPr>
          <a:xfrm>
            <a:off x="877199" y="2173350"/>
            <a:ext cx="4240260" cy="23851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Овал 17">
            <a:extLst>
              <a:ext uri="{FF2B5EF4-FFF2-40B4-BE49-F238E27FC236}">
                <a16:creationId xmlns:a16="http://schemas.microsoft.com/office/drawing/2014/main" id="{B27CBC63-1F2D-44DC-B2DB-558637278723}"/>
              </a:ext>
            </a:extLst>
          </p:cNvPr>
          <p:cNvSpPr/>
          <p:nvPr/>
        </p:nvSpPr>
        <p:spPr>
          <a:xfrm>
            <a:off x="5117459" y="3985174"/>
            <a:ext cx="1492455" cy="1354840"/>
          </a:xfrm>
          <a:prstGeom prst="ellipse">
            <a:avLst/>
          </a:prstGeom>
          <a:solidFill>
            <a:schemeClr val="bg1">
              <a:lumMod val="85000"/>
              <a:alpha val="60000"/>
            </a:schemeClr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Задачи</a:t>
            </a: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3A165F3F-0A6B-4BC7-89D6-998C6B2B249F}"/>
              </a:ext>
            </a:extLst>
          </p:cNvPr>
          <p:cNvSpPr/>
          <p:nvPr/>
        </p:nvSpPr>
        <p:spPr>
          <a:xfrm>
            <a:off x="1808018" y="3679846"/>
            <a:ext cx="3506939" cy="796283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и проведение совместных НИР, внедрение результатов в </a:t>
            </a:r>
            <a:r>
              <a:rPr lang="ru-RU" sz="1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практику</a:t>
            </a:r>
            <a:endParaRPr lang="ru-RU" sz="1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2DAC38AA-4E09-4115-8A2E-7B718FD515F0}"/>
              </a:ext>
            </a:extLst>
          </p:cNvPr>
          <p:cNvSpPr/>
          <p:nvPr/>
        </p:nvSpPr>
        <p:spPr>
          <a:xfrm>
            <a:off x="1808019" y="4705795"/>
            <a:ext cx="3515246" cy="738318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Подготовка учебно-методических материалов и научных работ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064B41A-3B02-432F-B2B0-D61F7AEB0A3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90" r="7190"/>
          <a:stretch/>
        </p:blipFill>
        <p:spPr>
          <a:xfrm>
            <a:off x="6764874" y="4568417"/>
            <a:ext cx="4176272" cy="22588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E6212924-2218-4D7E-873C-974AE117C807}"/>
              </a:ext>
            </a:extLst>
          </p:cNvPr>
          <p:cNvSpPr/>
          <p:nvPr/>
        </p:nvSpPr>
        <p:spPr>
          <a:xfrm>
            <a:off x="6461311" y="4661280"/>
            <a:ext cx="3597089" cy="782833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Внедрение </a:t>
            </a: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инновационных педагогических технологий </a:t>
            </a:r>
            <a:b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 образовательный процесс </a:t>
            </a:r>
          </a:p>
          <a:p>
            <a:pPr algn="ctr"/>
            <a:endParaRPr lang="ru-RU" sz="1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 flipH="1">
            <a:off x="11677333" y="17974"/>
            <a:ext cx="514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 smtClean="0">
                <a:solidFill>
                  <a:schemeClr val="tx2"/>
                </a:solidFill>
              </a:rPr>
              <a:t>3</a:t>
            </a: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8" b="-1"/>
          <a:stretch/>
        </p:blipFill>
        <p:spPr>
          <a:xfrm>
            <a:off x="6697291" y="2104699"/>
            <a:ext cx="4273338" cy="25296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F53A83FC-1A85-4AC5-9252-B2ABBB8D0379}"/>
              </a:ext>
            </a:extLst>
          </p:cNvPr>
          <p:cNvSpPr/>
          <p:nvPr/>
        </p:nvSpPr>
        <p:spPr>
          <a:xfrm>
            <a:off x="6461311" y="3728671"/>
            <a:ext cx="3597089" cy="811104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и проведение международных НПК по актуальным вопросам пограничной безопасности</a:t>
            </a:r>
          </a:p>
        </p:txBody>
      </p:sp>
    </p:spTree>
    <p:extLst>
      <p:ext uri="{BB962C8B-B14F-4D97-AF65-F5344CB8AC3E}">
        <p14:creationId xmlns:p14="http://schemas.microsoft.com/office/powerpoint/2010/main" val="39047605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0"/>
                            </p:stCondLst>
                            <p:childTnLst>
                              <p:par>
                                <p:cTn id="3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90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0"/>
                            </p:stCondLst>
                            <p:childTnLst>
                              <p:par>
                                <p:cTn id="4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200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000"/>
                            </p:stCondLst>
                            <p:childTnLst>
                              <p:par>
                                <p:cTn id="5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8" grpId="0" animBg="1"/>
      <p:bldP spid="17" grpId="0" animBg="1"/>
      <p:bldP spid="20" grpId="0" animBg="1"/>
      <p:bldP spid="22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 flipH="1">
            <a:off x="910697" y="0"/>
            <a:ext cx="103706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Подготовка слушателей по программе магистратуры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356058" y="689979"/>
            <a:ext cx="3478823" cy="3832475"/>
            <a:chOff x="229306" y="3867313"/>
            <a:chExt cx="2336093" cy="2501297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1FBFA5B-A61D-4626-94B0-89E05DD7DAF8}"/>
                </a:ext>
              </a:extLst>
            </p:cNvPr>
            <p:cNvSpPr txBox="1"/>
            <p:nvPr/>
          </p:nvSpPr>
          <p:spPr>
            <a:xfrm>
              <a:off x="724103" y="3867313"/>
              <a:ext cx="1523300" cy="2611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b="1" dirty="0">
                  <a:solidFill>
                    <a:schemeClr val="tx2"/>
                  </a:solidFill>
                </a:rPr>
                <a:t>Прошли обучение</a:t>
              </a:r>
            </a:p>
          </p:txBody>
        </p:sp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B13C4B49-77EA-4692-9AB8-289A7D2447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4023"/>
            <a:stretch/>
          </p:blipFill>
          <p:spPr>
            <a:xfrm>
              <a:off x="229306" y="4081957"/>
              <a:ext cx="2336093" cy="2286653"/>
            </a:xfrm>
            <a:prstGeom prst="rect">
              <a:avLst/>
            </a:prstGeom>
            <a:effectLst>
              <a:outerShdw blurRad="50800" dist="50800" dir="5400000" algn="ctr" rotWithShape="0">
                <a:schemeClr val="tx1"/>
              </a:outerShdw>
            </a:effectLst>
          </p:spPr>
        </p:pic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9590831-A609-42DB-804D-9D54AAAACE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4362" y="4324350"/>
            <a:ext cx="3477270" cy="23303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8" name="Группа 7"/>
          <p:cNvGrpSpPr/>
          <p:nvPr/>
        </p:nvGrpSpPr>
        <p:grpSpPr>
          <a:xfrm>
            <a:off x="3907136" y="1541932"/>
            <a:ext cx="2631091" cy="2457512"/>
            <a:chOff x="2467074" y="4472738"/>
            <a:chExt cx="2540993" cy="2338141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B13C4B49-77EA-4692-9AB8-289A7D2447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85" r="39067"/>
            <a:stretch/>
          </p:blipFill>
          <p:spPr>
            <a:xfrm>
              <a:off x="2467074" y="4472738"/>
              <a:ext cx="267813" cy="2338141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2629910" y="5171672"/>
              <a:ext cx="2127786" cy="2928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b="1" dirty="0" err="1" smtClean="0">
                  <a:solidFill>
                    <a:schemeClr val="tx2"/>
                  </a:solidFill>
                </a:rPr>
                <a:t>Кыргызская</a:t>
              </a:r>
              <a:r>
                <a:rPr lang="ru-RU" sz="1400" b="1" dirty="0" smtClean="0">
                  <a:solidFill>
                    <a:schemeClr val="tx2"/>
                  </a:solidFill>
                </a:rPr>
                <a:t> Республика</a:t>
              </a:r>
              <a:endParaRPr lang="ru-RU" sz="1400" b="1" dirty="0">
                <a:solidFill>
                  <a:schemeClr val="tx2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627011" y="5471136"/>
              <a:ext cx="1931670" cy="2928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b="1" dirty="0">
                  <a:solidFill>
                    <a:schemeClr val="tx2"/>
                  </a:solidFill>
                </a:rPr>
                <a:t>Республика Казахстан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627011" y="5778913"/>
              <a:ext cx="2381056" cy="2928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b="1" dirty="0">
                  <a:solidFill>
                    <a:schemeClr val="tx2"/>
                  </a:solidFill>
                </a:rPr>
                <a:t>с</a:t>
              </a:r>
              <a:r>
                <a:rPr lang="ru-RU" sz="1400" b="1" dirty="0" smtClean="0">
                  <a:solidFill>
                    <a:schemeClr val="tx2"/>
                  </a:solidFill>
                </a:rPr>
                <a:t>траны</a:t>
              </a:r>
              <a:r>
                <a:rPr lang="ru-RU" sz="1400" b="1" dirty="0">
                  <a:solidFill>
                    <a:schemeClr val="tx2"/>
                  </a:solidFill>
                </a:rPr>
                <a:t>, не входящие в СНГ</a:t>
              </a:r>
            </a:p>
          </p:txBody>
        </p:sp>
      </p:grpSp>
      <p:sp>
        <p:nvSpPr>
          <p:cNvPr id="26" name="TextBox 25"/>
          <p:cNvSpPr txBox="1"/>
          <p:nvPr/>
        </p:nvSpPr>
        <p:spPr>
          <a:xfrm flipH="1">
            <a:off x="11677333" y="17974"/>
            <a:ext cx="514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 smtClean="0">
                <a:solidFill>
                  <a:schemeClr val="tx2"/>
                </a:solidFill>
              </a:rPr>
              <a:t>4</a:t>
            </a: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17" b="32361"/>
          <a:stretch/>
        </p:blipFill>
        <p:spPr>
          <a:xfrm>
            <a:off x="4824046" y="4324350"/>
            <a:ext cx="3215053" cy="23303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4362" y="1531064"/>
            <a:ext cx="3455221" cy="2431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092" y="4390724"/>
            <a:ext cx="3408691" cy="22639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026961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" name="Диаграмма 4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62952282"/>
              </p:ext>
            </p:extLst>
          </p:nvPr>
        </p:nvGraphicFramePr>
        <p:xfrm>
          <a:off x="7157163" y="117303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 flipH="1">
            <a:off x="684354" y="33386"/>
            <a:ext cx="102687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Обучение по программам дополнительного профессионального образования</a:t>
            </a:r>
          </a:p>
          <a:p>
            <a:pPr algn="ctr"/>
            <a:endParaRPr lang="ru-RU" sz="3200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3B1061D7-C8A0-4687-839A-4D8AE9D1864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2"/>
          <a:stretch/>
        </p:blipFill>
        <p:spPr>
          <a:xfrm>
            <a:off x="103231" y="4657729"/>
            <a:ext cx="1588349" cy="9363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7AED57CA-2A47-4197-ABA1-12009EAD62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6" y="5569100"/>
            <a:ext cx="1633558" cy="97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0B1F4E83-20C3-433C-8C71-D052F54A68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832" y="4649166"/>
            <a:ext cx="1655281" cy="962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2A0AA0F5-F218-4641-9A9C-2F456A641A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831" y="5601628"/>
            <a:ext cx="1655281" cy="9365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84EB95B-0EC9-4FF7-BF97-E66FF47374C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8859" y="4732475"/>
            <a:ext cx="1578688" cy="9121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76C4C8DD-6B26-42D5-81F7-866D4C9EA7E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5538" y="5587745"/>
            <a:ext cx="1566279" cy="8813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589145B2-C827-4B01-A78C-1A009C1BCC9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5538" y="4730425"/>
            <a:ext cx="1513037" cy="8933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3F668CA9-0720-4723-ABC5-B519612D2EF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891" y="5618917"/>
            <a:ext cx="1537874" cy="8813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0" name="Стрелка: изогнутая вверх 59">
            <a:extLst>
              <a:ext uri="{FF2B5EF4-FFF2-40B4-BE49-F238E27FC236}">
                <a16:creationId xmlns:a16="http://schemas.microsoft.com/office/drawing/2014/main" id="{3912C940-AB11-47B4-8B89-CC6A6305CAFE}"/>
              </a:ext>
            </a:extLst>
          </p:cNvPr>
          <p:cNvSpPr/>
          <p:nvPr/>
        </p:nvSpPr>
        <p:spPr>
          <a:xfrm flipV="1">
            <a:off x="5424923" y="2987980"/>
            <a:ext cx="525824" cy="1369087"/>
          </a:xfrm>
          <a:prstGeom prst="bentUpArrow">
            <a:avLst>
              <a:gd name="adj1" fmla="val 25000"/>
              <a:gd name="adj2" fmla="val 27025"/>
              <a:gd name="adj3" fmla="val 25000"/>
            </a:avLst>
          </a:prstGeom>
          <a:solidFill>
            <a:schemeClr val="bg1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="horz" wrap="square" lIns="100796" tIns="50398" rIns="100796" bIns="5039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</a:pPr>
            <a:endParaRPr lang="ru-RU" sz="1543" b="1" dirty="0">
              <a:solidFill>
                <a:srgbClr val="ED7D3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2775289" y="4279834"/>
            <a:ext cx="6238082" cy="1807831"/>
            <a:chOff x="2775289" y="4279834"/>
            <a:chExt cx="6238082" cy="1807831"/>
          </a:xfrm>
        </p:grpSpPr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id="{7E07EAEC-7BD7-4D4B-AC9A-4985F6E9655D}"/>
                </a:ext>
              </a:extLst>
            </p:cNvPr>
            <p:cNvGrpSpPr/>
            <p:nvPr/>
          </p:nvGrpSpPr>
          <p:grpSpPr>
            <a:xfrm>
              <a:off x="2775289" y="4610337"/>
              <a:ext cx="6238082" cy="1477328"/>
              <a:chOff x="3281408" y="4610337"/>
              <a:chExt cx="5401873" cy="1477328"/>
            </a:xfrm>
          </p:grpSpPr>
          <p:sp>
            <p:nvSpPr>
              <p:cNvPr id="24" name="Прямоугольник 23">
                <a:extLst>
                  <a:ext uri="{FF2B5EF4-FFF2-40B4-BE49-F238E27FC236}">
                    <a16:creationId xmlns:a16="http://schemas.microsoft.com/office/drawing/2014/main" id="{6B9D59C5-1341-429A-8887-545D13C000CA}"/>
                  </a:ext>
                </a:extLst>
              </p:cNvPr>
              <p:cNvSpPr/>
              <p:nvPr/>
            </p:nvSpPr>
            <p:spPr>
              <a:xfrm>
                <a:off x="3281408" y="4610337"/>
                <a:ext cx="2586362" cy="14773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b="1" dirty="0" smtClean="0">
                    <a:solidFill>
                      <a:schemeClr val="tx2"/>
                    </a:solidFill>
                    <a:latin typeface="Calibri" panose="020F0502020204030204" pitchFamily="34" charset="0"/>
                  </a:rPr>
                  <a:t>Информационно-аналитическое обеспечение </a:t>
                </a:r>
                <a:r>
                  <a:rPr lang="ru-RU" b="1" dirty="0">
                    <a:solidFill>
                      <a:schemeClr val="tx2"/>
                    </a:solidFill>
                    <a:latin typeface="Calibri" panose="020F0502020204030204" pitchFamily="34" charset="0"/>
                  </a:rPr>
                  <a:t>СБД пограничных органов </a:t>
                </a:r>
              </a:p>
              <a:p>
                <a:pPr algn="ctr"/>
                <a:endParaRPr lang="ru-RU" b="1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33" name="Прямоугольник 32">
                <a:extLst>
                  <a:ext uri="{FF2B5EF4-FFF2-40B4-BE49-F238E27FC236}">
                    <a16:creationId xmlns:a16="http://schemas.microsoft.com/office/drawing/2014/main" id="{3F6A9AE5-D0E6-454B-B33F-21FA770563CD}"/>
                  </a:ext>
                </a:extLst>
              </p:cNvPr>
              <p:cNvSpPr/>
              <p:nvPr/>
            </p:nvSpPr>
            <p:spPr>
              <a:xfrm>
                <a:off x="5722348" y="4659826"/>
                <a:ext cx="2960933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b="1" dirty="0">
                    <a:solidFill>
                      <a:schemeClr val="tx2"/>
                    </a:solidFill>
                    <a:latin typeface="Calibri" panose="020F0502020204030204" pitchFamily="34" charset="0"/>
                  </a:rPr>
                  <a:t>Применение </a:t>
                </a:r>
              </a:p>
              <a:p>
                <a:pPr algn="ctr"/>
                <a:r>
                  <a:rPr lang="ru-RU" b="1" dirty="0">
                    <a:solidFill>
                      <a:schemeClr val="tx2"/>
                    </a:solidFill>
                    <a:latin typeface="Calibri" panose="020F0502020204030204" pitchFamily="34" charset="0"/>
                  </a:rPr>
                  <a:t>и эксплуатация современных образцов вооружения, военной </a:t>
                </a:r>
              </a:p>
              <a:p>
                <a:pPr algn="ctr"/>
                <a:r>
                  <a:rPr lang="ru-RU" b="1" dirty="0">
                    <a:solidFill>
                      <a:schemeClr val="tx2"/>
                    </a:solidFill>
                    <a:latin typeface="Calibri" panose="020F0502020204030204" pitchFamily="34" charset="0"/>
                  </a:rPr>
                  <a:t>и специальной техники</a:t>
                </a:r>
              </a:p>
            </p:txBody>
          </p:sp>
          <p:grpSp>
            <p:nvGrpSpPr>
              <p:cNvPr id="35" name="Группа 34">
                <a:extLst>
                  <a:ext uri="{FF2B5EF4-FFF2-40B4-BE49-F238E27FC236}">
                    <a16:creationId xmlns:a16="http://schemas.microsoft.com/office/drawing/2014/main" id="{1F351217-3389-43D3-BE68-3D8AF1BA5797}"/>
                  </a:ext>
                </a:extLst>
              </p:cNvPr>
              <p:cNvGrpSpPr/>
              <p:nvPr/>
            </p:nvGrpSpPr>
            <p:grpSpPr>
              <a:xfrm rot="5400000">
                <a:off x="5836111" y="3343479"/>
                <a:ext cx="173830" cy="2947723"/>
                <a:chOff x="5139890" y="1615035"/>
                <a:chExt cx="765906" cy="3359913"/>
              </a:xfrm>
            </p:grpSpPr>
            <p:cxnSp>
              <p:nvCxnSpPr>
                <p:cNvPr id="37" name="Прямая соединительная линия 36">
                  <a:extLst>
                    <a:ext uri="{FF2B5EF4-FFF2-40B4-BE49-F238E27FC236}">
                      <a16:creationId xmlns:a16="http://schemas.microsoft.com/office/drawing/2014/main" id="{AA84F25F-09C0-4AB0-B864-2ED37D2A85F5}"/>
                    </a:ext>
                  </a:extLst>
                </p:cNvPr>
                <p:cNvCxnSpPr/>
                <p:nvPr/>
              </p:nvCxnSpPr>
              <p:spPr>
                <a:xfrm flipH="1">
                  <a:off x="5139890" y="1615035"/>
                  <a:ext cx="765905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Прямая соединительная линия 37">
                  <a:extLst>
                    <a:ext uri="{FF2B5EF4-FFF2-40B4-BE49-F238E27FC236}">
                      <a16:creationId xmlns:a16="http://schemas.microsoft.com/office/drawing/2014/main" id="{802002BB-DD8A-4AD8-8232-CEB2510B065A}"/>
                    </a:ext>
                  </a:extLst>
                </p:cNvPr>
                <p:cNvCxnSpPr/>
                <p:nvPr/>
              </p:nvCxnSpPr>
              <p:spPr>
                <a:xfrm flipV="1">
                  <a:off x="5140515" y="1615556"/>
                  <a:ext cx="0" cy="3359392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Прямая соединительная линия 38">
                  <a:extLst>
                    <a:ext uri="{FF2B5EF4-FFF2-40B4-BE49-F238E27FC236}">
                      <a16:creationId xmlns:a16="http://schemas.microsoft.com/office/drawing/2014/main" id="{427D23E8-4BE1-4DBE-AEBF-F66EA51927AE}"/>
                    </a:ext>
                  </a:extLst>
                </p:cNvPr>
                <p:cNvCxnSpPr/>
                <p:nvPr/>
              </p:nvCxnSpPr>
              <p:spPr>
                <a:xfrm flipH="1">
                  <a:off x="5139891" y="4974948"/>
                  <a:ext cx="765905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4" name="Прямоугольник 43">
              <a:extLst>
                <a:ext uri="{FF2B5EF4-FFF2-40B4-BE49-F238E27FC236}">
                  <a16:creationId xmlns:a16="http://schemas.microsoft.com/office/drawing/2014/main" id="{6B9D59C5-1341-429A-8887-545D13C000CA}"/>
                </a:ext>
              </a:extLst>
            </p:cNvPr>
            <p:cNvSpPr/>
            <p:nvPr/>
          </p:nvSpPr>
          <p:spPr>
            <a:xfrm>
              <a:off x="5252280" y="4610337"/>
              <a:ext cx="127471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2023 год</a:t>
              </a:r>
              <a:endParaRPr lang="ru-RU" b="1" dirty="0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1" name="Прямоугольник 60">
              <a:extLst>
                <a:ext uri="{FF2B5EF4-FFF2-40B4-BE49-F238E27FC236}">
                  <a16:creationId xmlns:a16="http://schemas.microsoft.com/office/drawing/2014/main" id="{40ADCB3C-011C-487E-A305-48E358ED1867}"/>
                </a:ext>
              </a:extLst>
            </p:cNvPr>
            <p:cNvSpPr/>
            <p:nvPr/>
          </p:nvSpPr>
          <p:spPr>
            <a:xfrm>
              <a:off x="4144386" y="4279834"/>
              <a:ext cx="335854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>
                  <a:solidFill>
                    <a:schemeClr val="tx2"/>
                  </a:solidFill>
                  <a:latin typeface="Calibri" panose="020F0502020204030204" pitchFamily="34" charset="0"/>
                </a:rPr>
                <a:t>Новые потоки</a:t>
              </a:r>
            </a:p>
          </p:txBody>
        </p:sp>
      </p:grpSp>
      <p:sp>
        <p:nvSpPr>
          <p:cNvPr id="29" name="TextBox 28"/>
          <p:cNvSpPr txBox="1"/>
          <p:nvPr/>
        </p:nvSpPr>
        <p:spPr>
          <a:xfrm flipH="1">
            <a:off x="11677333" y="17974"/>
            <a:ext cx="514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 smtClean="0">
                <a:solidFill>
                  <a:schemeClr val="tx2"/>
                </a:solidFill>
              </a:rPr>
              <a:t>5</a:t>
            </a:r>
            <a:endParaRPr lang="ru-RU" dirty="0">
              <a:solidFill>
                <a:schemeClr val="tx2"/>
              </a:solidFill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7678887" y="1129122"/>
            <a:ext cx="3872855" cy="1758030"/>
            <a:chOff x="7851965" y="1124666"/>
            <a:chExt cx="3872855" cy="1758030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DEC2833-42AA-4C96-9D2A-3BF998D0F381}"/>
                </a:ext>
              </a:extLst>
            </p:cNvPr>
            <p:cNvSpPr txBox="1"/>
            <p:nvPr/>
          </p:nvSpPr>
          <p:spPr>
            <a:xfrm>
              <a:off x="7851965" y="1124666"/>
              <a:ext cx="38728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>
                  <a:solidFill>
                    <a:schemeClr val="tx2"/>
                  </a:solidFill>
                </a:rPr>
                <a:t>Динамика роста объёмов подготовки</a:t>
              </a:r>
            </a:p>
          </p:txBody>
        </p:sp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D62EA6C6-34CF-4C2C-8E77-991E95B36E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37551" y="1593357"/>
              <a:ext cx="1664036" cy="1289339"/>
            </a:xfrm>
            <a:prstGeom prst="rect">
              <a:avLst/>
            </a:prstGeom>
          </p:spPr>
        </p:pic>
      </p:grpSp>
      <p:graphicFrame>
        <p:nvGraphicFramePr>
          <p:cNvPr id="31" name="Диаграмма 3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94181202"/>
              </p:ext>
            </p:extLst>
          </p:nvPr>
        </p:nvGraphicFramePr>
        <p:xfrm>
          <a:off x="503965" y="1131335"/>
          <a:ext cx="4909732" cy="27810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pSp>
        <p:nvGrpSpPr>
          <p:cNvPr id="13" name="Группа 12"/>
          <p:cNvGrpSpPr/>
          <p:nvPr/>
        </p:nvGrpSpPr>
        <p:grpSpPr>
          <a:xfrm>
            <a:off x="788363" y="1089308"/>
            <a:ext cx="4764869" cy="1438993"/>
            <a:chOff x="1053843" y="1089308"/>
            <a:chExt cx="4764869" cy="1438993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409AA8D5-41FD-47D5-976C-63DD2185E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6408" y="1252822"/>
              <a:ext cx="1780064" cy="1275479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E81B6288-7D77-4A9E-925F-984301B33BAC}"/>
                </a:ext>
              </a:extLst>
            </p:cNvPr>
            <p:cNvSpPr txBox="1"/>
            <p:nvPr/>
          </p:nvSpPr>
          <p:spPr>
            <a:xfrm>
              <a:off x="1053843" y="1089308"/>
              <a:ext cx="47648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solidFill>
                    <a:schemeClr val="tx2"/>
                  </a:solidFill>
                </a:rPr>
                <a:t>Динамика</a:t>
              </a:r>
              <a:r>
                <a:rPr lang="ru-RU" sz="1600" dirty="0">
                  <a:solidFill>
                    <a:schemeClr val="tx2"/>
                  </a:solidFill>
                </a:rPr>
                <a:t> </a:t>
              </a:r>
              <a:r>
                <a:rPr lang="ru-RU" dirty="0">
                  <a:solidFill>
                    <a:schemeClr val="tx2"/>
                  </a:solidFill>
                </a:rPr>
                <a:t>номенклатуры потоков обучения</a:t>
              </a: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3547218" y="5824483"/>
            <a:ext cx="5002502" cy="1212746"/>
            <a:chOff x="3547218" y="5824483"/>
            <a:chExt cx="5002502" cy="1212746"/>
          </a:xfrm>
        </p:grpSpPr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6B9D59C5-1341-429A-8887-545D13C000CA}"/>
                </a:ext>
              </a:extLst>
            </p:cNvPr>
            <p:cNvSpPr/>
            <p:nvPr/>
          </p:nvSpPr>
          <p:spPr>
            <a:xfrm>
              <a:off x="3547218" y="6113899"/>
              <a:ext cx="5002502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 smtClean="0">
                  <a:solidFill>
                    <a:schemeClr val="tx2"/>
                  </a:solidFill>
                  <a:latin typeface="Calibri" panose="020F0502020204030204" pitchFamily="34" charset="0"/>
                </a:rPr>
                <a:t>Информационные технологии в служебной деятельности пограничных органов </a:t>
              </a:r>
              <a:endParaRPr lang="ru-RU" b="1" dirty="0">
                <a:solidFill>
                  <a:schemeClr val="tx2"/>
                </a:solidFill>
                <a:latin typeface="Calibri" panose="020F0502020204030204" pitchFamily="34" charset="0"/>
              </a:endParaRPr>
            </a:p>
            <a:p>
              <a:pPr algn="ctr"/>
              <a:endParaRPr lang="ru-RU" b="1" dirty="0">
                <a:solidFill>
                  <a:schemeClr val="tx2"/>
                </a:solidFill>
              </a:endParaRPr>
            </a:p>
          </p:txBody>
        </p:sp>
        <p:sp>
          <p:nvSpPr>
            <p:cNvPr id="46" name="Прямоугольник 45">
              <a:extLst>
                <a:ext uri="{FF2B5EF4-FFF2-40B4-BE49-F238E27FC236}">
                  <a16:creationId xmlns:a16="http://schemas.microsoft.com/office/drawing/2014/main" id="{6B9D59C5-1341-429A-8887-545D13C000CA}"/>
                </a:ext>
              </a:extLst>
            </p:cNvPr>
            <p:cNvSpPr/>
            <p:nvPr/>
          </p:nvSpPr>
          <p:spPr>
            <a:xfrm>
              <a:off x="5252279" y="5824483"/>
              <a:ext cx="127471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2024 год</a:t>
              </a:r>
              <a:endParaRPr lang="ru-RU" b="1" dirty="0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936882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90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35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500"/>
                            </p:stCondLst>
                            <p:childTnLst>
                              <p:par>
                                <p:cTn id="6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7500"/>
                            </p:stCondLst>
                            <p:childTnLst>
                              <p:par>
                                <p:cTn id="8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5" grpId="0">
        <p:bldAsOne/>
      </p:bldGraphic>
      <p:bldP spid="6" grpId="0"/>
      <p:bldP spid="60" grpId="0" animBg="1"/>
      <p:bldGraphic spid="31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Стрелка: влево-вправо 52">
            <a:extLst>
              <a:ext uri="{FF2B5EF4-FFF2-40B4-BE49-F238E27FC236}">
                <a16:creationId xmlns:a16="http://schemas.microsoft.com/office/drawing/2014/main" id="{C44CFD58-85E4-4763-904C-95DE99FA8992}"/>
              </a:ext>
            </a:extLst>
          </p:cNvPr>
          <p:cNvSpPr/>
          <p:nvPr/>
        </p:nvSpPr>
        <p:spPr>
          <a:xfrm rot="20875827">
            <a:off x="3389793" y="3497751"/>
            <a:ext cx="2005112" cy="380632"/>
          </a:xfrm>
          <a:prstGeom prst="left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="horz" wrap="square" lIns="100796" tIns="50398" rIns="100796" bIns="5039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</a:pPr>
            <a:endParaRPr lang="ru-RU" sz="1543" b="1">
              <a:solidFill>
                <a:srgbClr val="ED7D3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0" name="Стрелка: влево-вправо 52">
            <a:extLst>
              <a:ext uri="{FF2B5EF4-FFF2-40B4-BE49-F238E27FC236}">
                <a16:creationId xmlns:a16="http://schemas.microsoft.com/office/drawing/2014/main" id="{C44CFD58-85E4-4763-904C-95DE99FA8992}"/>
              </a:ext>
            </a:extLst>
          </p:cNvPr>
          <p:cNvSpPr/>
          <p:nvPr/>
        </p:nvSpPr>
        <p:spPr>
          <a:xfrm rot="11616821">
            <a:off x="6659721" y="3515533"/>
            <a:ext cx="2005112" cy="380632"/>
          </a:xfrm>
          <a:prstGeom prst="left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="horz" wrap="square" lIns="100796" tIns="50398" rIns="100796" bIns="5039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</a:pPr>
            <a:endParaRPr lang="ru-RU" sz="1543" b="1">
              <a:solidFill>
                <a:srgbClr val="ED7D3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7" name="Стрелка: влево-вправо 52">
            <a:extLst>
              <a:ext uri="{FF2B5EF4-FFF2-40B4-BE49-F238E27FC236}">
                <a16:creationId xmlns:a16="http://schemas.microsoft.com/office/drawing/2014/main" id="{C44CFD58-85E4-4763-904C-95DE99FA8992}"/>
              </a:ext>
            </a:extLst>
          </p:cNvPr>
          <p:cNvSpPr/>
          <p:nvPr/>
        </p:nvSpPr>
        <p:spPr>
          <a:xfrm rot="20875827">
            <a:off x="3384404" y="3497750"/>
            <a:ext cx="2005112" cy="380632"/>
          </a:xfrm>
          <a:prstGeom prst="leftRightArrow">
            <a:avLst/>
          </a:prstGeom>
          <a:gradFill>
            <a:gsLst>
              <a:gs pos="0">
                <a:srgbClr val="92D050"/>
              </a:gs>
              <a:gs pos="35000">
                <a:srgbClr val="00B050"/>
              </a:gs>
              <a:gs pos="100000">
                <a:srgbClr val="92D050"/>
              </a:gs>
            </a:gsLst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="horz" wrap="square" lIns="100796" tIns="50398" rIns="100796" bIns="5039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</a:pPr>
            <a:endParaRPr lang="ru-RU" sz="1543" b="1">
              <a:solidFill>
                <a:srgbClr val="ED7D3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41594" y="4645372"/>
            <a:ext cx="3712089" cy="22119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E8A05655-835A-44CB-8521-A9D1EF8338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8" y="4563672"/>
            <a:ext cx="3511639" cy="23410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 flipH="1">
            <a:off x="867155" y="111964"/>
            <a:ext cx="103706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Совершенствование информационного взаимодействия</a:t>
            </a: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D33FA465-8872-451B-9DB6-EF83B1764A06}"/>
              </a:ext>
            </a:extLst>
          </p:cNvPr>
          <p:cNvGrpSpPr/>
          <p:nvPr/>
        </p:nvGrpSpPr>
        <p:grpSpPr>
          <a:xfrm>
            <a:off x="1418262" y="1754072"/>
            <a:ext cx="1922976" cy="1922976"/>
            <a:chOff x="224405" y="2153658"/>
            <a:chExt cx="1922976" cy="1922976"/>
          </a:xfrm>
        </p:grpSpPr>
        <p:sp>
          <p:nvSpPr>
            <p:cNvPr id="26" name="Овал 25">
              <a:extLst>
                <a:ext uri="{FF2B5EF4-FFF2-40B4-BE49-F238E27FC236}">
                  <a16:creationId xmlns:a16="http://schemas.microsoft.com/office/drawing/2014/main" id="{10558F9C-59D5-4BF0-A3C2-8C4E69709D7F}"/>
                </a:ext>
              </a:extLst>
            </p:cNvPr>
            <p:cNvSpPr/>
            <p:nvPr/>
          </p:nvSpPr>
          <p:spPr>
            <a:xfrm>
              <a:off x="224405" y="2153658"/>
              <a:ext cx="1922976" cy="1922976"/>
            </a:xfrm>
            <a:prstGeom prst="ellipse">
              <a:avLst/>
            </a:prstGeom>
            <a:gradFill>
              <a:gsLst>
                <a:gs pos="0">
                  <a:srgbClr val="FFC000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5D593EDE-0996-4D77-8E99-1622E22A2B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216" y="2964082"/>
              <a:ext cx="439856" cy="439856"/>
            </a:xfrm>
            <a:prstGeom prst="rect">
              <a:avLst/>
            </a:prstGeom>
            <a:noFill/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EB7C589A-24A1-4CE1-B669-E8ACF206EE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13" r="6956"/>
            <a:stretch/>
          </p:blipFill>
          <p:spPr>
            <a:xfrm>
              <a:off x="1343243" y="2291193"/>
              <a:ext cx="433463" cy="490171"/>
            </a:xfrm>
            <a:prstGeom prst="rect">
              <a:avLst/>
            </a:prstGeom>
            <a:noFill/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D63EFE23-3A82-40B8-B63D-51DF3096D1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599" y="2478323"/>
              <a:ext cx="440712" cy="440712"/>
            </a:xfrm>
            <a:prstGeom prst="rect">
              <a:avLst/>
            </a:prstGeom>
            <a:noFill/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E990E0C5-B228-4B06-9CA4-C25BDE4EE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1897" y="2745834"/>
              <a:ext cx="363747" cy="436496"/>
            </a:xfrm>
            <a:prstGeom prst="rect">
              <a:avLst/>
            </a:prstGeom>
            <a:noFill/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EE5DB496-BD97-4171-8B1B-35F04844507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1454" y="3611190"/>
              <a:ext cx="414602" cy="414602"/>
            </a:xfrm>
            <a:prstGeom prst="rect">
              <a:avLst/>
            </a:prstGeom>
            <a:noFill/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05CDE234-806E-4694-91EC-2848B0F0A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714" y="3374485"/>
              <a:ext cx="467778" cy="467778"/>
            </a:xfrm>
            <a:prstGeom prst="rect">
              <a:avLst/>
            </a:prstGeom>
            <a:noFill/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38C462D2-9437-4A37-9BC6-D348C0CEB2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65" r="14548"/>
            <a:stretch/>
          </p:blipFill>
          <p:spPr>
            <a:xfrm>
              <a:off x="1319340" y="3516607"/>
              <a:ext cx="350406" cy="490171"/>
            </a:xfrm>
            <a:prstGeom prst="rect">
              <a:avLst/>
            </a:prstGeom>
            <a:noFill/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9784D934-3261-4046-A307-B3D296B389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86" b="99714" l="0" r="99254">
                          <a14:foregroundMark x1="31343" y1="20000" x2="31343" y2="20000"/>
                          <a14:foregroundMark x1="19776" y1="16286" x2="19776" y2="16286"/>
                          <a14:foregroundMark x1="26119" y1="17429" x2="26119" y2="17429"/>
                          <a14:foregroundMark x1="27239" y1="14857" x2="27239" y2="14857"/>
                          <a14:foregroundMark x1="33582" y1="14286" x2="33582" y2="14286"/>
                          <a14:foregroundMark x1="40672" y1="14000" x2="40672" y2="14000"/>
                          <a14:foregroundMark x1="47388" y1="15429" x2="47388" y2="15429"/>
                          <a14:foregroundMark x1="48507" y1="16571" x2="48507" y2="16571"/>
                          <a14:foregroundMark x1="61940" y1="16286" x2="61940" y2="16286"/>
                          <a14:foregroundMark x1="70522" y1="15143" x2="70522" y2="15143"/>
                          <a14:foregroundMark x1="76866" y1="17143" x2="76866" y2="17143"/>
                          <a14:foregroundMark x1="76866" y1="17143" x2="76866" y2="17143"/>
                          <a14:foregroundMark x1="34328" y1="20286" x2="34328" y2="20286"/>
                          <a14:foregroundMark x1="76866" y1="14000" x2="76866" y2="14000"/>
                          <a14:foregroundMark x1="41418" y1="22857" x2="41418" y2="22857"/>
                          <a14:foregroundMark x1="48507" y1="21429" x2="48507" y2="21429"/>
                          <a14:foregroundMark x1="55597" y1="20857" x2="55597" y2="20857"/>
                          <a14:foregroundMark x1="59701" y1="21143" x2="59701" y2="21143"/>
                          <a14:foregroundMark x1="66418" y1="21143" x2="66418" y2="2114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" b="-12"/>
            <a:stretch/>
          </p:blipFill>
          <p:spPr>
            <a:xfrm>
              <a:off x="871333" y="2195219"/>
              <a:ext cx="374845" cy="490913"/>
            </a:xfrm>
            <a:prstGeom prst="rect">
              <a:avLst/>
            </a:prstGeom>
            <a:noFill/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0914CF56-23B9-4824-861E-0E7F03DE33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7595" y="3236005"/>
              <a:ext cx="389335" cy="490170"/>
            </a:xfrm>
            <a:prstGeom prst="rect">
              <a:avLst/>
            </a:prstGeom>
            <a:noFill/>
          </p:spPr>
        </p:pic>
      </p:grpSp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id="{5221CE56-4C13-4668-9363-6326DF6ABF04}"/>
              </a:ext>
            </a:extLst>
          </p:cNvPr>
          <p:cNvSpPr/>
          <p:nvPr/>
        </p:nvSpPr>
        <p:spPr>
          <a:xfrm>
            <a:off x="10319234" y="4456769"/>
            <a:ext cx="1855596" cy="723704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Актуализация образовательных</a:t>
            </a:r>
          </a:p>
          <a:p>
            <a:pPr algn="ctr"/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</a:t>
            </a: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4A83407D-EAC5-45DF-89FF-8D8FF275930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189" y="3667058"/>
            <a:ext cx="529314" cy="529314"/>
          </a:xfrm>
          <a:prstGeom prst="rect">
            <a:avLst/>
          </a:prstGeom>
        </p:spPr>
      </p:pic>
      <p:sp>
        <p:nvSpPr>
          <p:cNvPr id="40" name="Прямоугольник: скругленные углы 39">
            <a:extLst>
              <a:ext uri="{FF2B5EF4-FFF2-40B4-BE49-F238E27FC236}">
                <a16:creationId xmlns:a16="http://schemas.microsoft.com/office/drawing/2014/main" id="{6CEAFBD4-6DD4-4F0C-A7C0-88F6A629018C}"/>
              </a:ext>
            </a:extLst>
          </p:cNvPr>
          <p:cNvSpPr/>
          <p:nvPr/>
        </p:nvSpPr>
        <p:spPr>
          <a:xfrm>
            <a:off x="54333" y="4456769"/>
            <a:ext cx="1990978" cy="723704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Отзывы </a:t>
            </a:r>
          </a:p>
          <a:p>
            <a:pPr algn="ctr"/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выпускников</a:t>
            </a:r>
          </a:p>
          <a:p>
            <a:pPr algn="ctr"/>
            <a:endParaRPr lang="ru-RU" sz="1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A1D2736-D4F9-4205-8DCC-EA1D3876BA17}"/>
              </a:ext>
            </a:extLst>
          </p:cNvPr>
          <p:cNvSpPr txBox="1"/>
          <p:nvPr/>
        </p:nvSpPr>
        <p:spPr>
          <a:xfrm>
            <a:off x="5228490" y="3829194"/>
            <a:ext cx="1737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tx2"/>
                </a:solidFill>
                <a:latin typeface="+mj-lt"/>
              </a:rPr>
              <a:t>АСООИ СКПВ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1630768E-0261-439C-B227-2FBC25F00619}"/>
              </a:ext>
            </a:extLst>
          </p:cNvPr>
          <p:cNvGrpSpPr/>
          <p:nvPr/>
        </p:nvGrpSpPr>
        <p:grpSpPr>
          <a:xfrm>
            <a:off x="8553135" y="1969500"/>
            <a:ext cx="1855596" cy="1689263"/>
            <a:chOff x="8068259" y="2053683"/>
            <a:chExt cx="2171700" cy="2171700"/>
          </a:xfrm>
          <a:gradFill>
            <a:gsLst>
              <a:gs pos="0">
                <a:srgbClr val="FFC00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2" name="Овал 1">
              <a:extLst>
                <a:ext uri="{FF2B5EF4-FFF2-40B4-BE49-F238E27FC236}">
                  <a16:creationId xmlns:a16="http://schemas.microsoft.com/office/drawing/2014/main" id="{ED21CB34-B339-48BF-9FA8-2D1B73D9BC91}"/>
                </a:ext>
              </a:extLst>
            </p:cNvPr>
            <p:cNvSpPr/>
            <p:nvPr/>
          </p:nvSpPr>
          <p:spPr>
            <a:xfrm>
              <a:off x="8068259" y="2053683"/>
              <a:ext cx="2171700" cy="2171700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2206E2D7-316C-4609-8537-9C329749C2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>
            <a:xfrm>
              <a:off x="8692861" y="2306939"/>
              <a:ext cx="922495" cy="1665187"/>
            </a:xfrm>
            <a:prstGeom prst="rect">
              <a:avLst/>
            </a:prstGeom>
            <a:noFill/>
          </p:spPr>
        </p:pic>
      </p:grpSp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B02F7600-2820-4DB9-8098-9E12FFD4F51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4856" y="3515702"/>
            <a:ext cx="1071187" cy="1018792"/>
          </a:xfrm>
          <a:prstGeom prst="rect">
            <a:avLst/>
          </a:prstGeom>
        </p:spPr>
      </p:pic>
      <p:grpSp>
        <p:nvGrpSpPr>
          <p:cNvPr id="25" name="Группа 24"/>
          <p:cNvGrpSpPr/>
          <p:nvPr/>
        </p:nvGrpSpPr>
        <p:grpSpPr>
          <a:xfrm>
            <a:off x="6909413" y="2101592"/>
            <a:ext cx="1599544" cy="729123"/>
            <a:chOff x="6909413" y="2101592"/>
            <a:chExt cx="1599544" cy="729123"/>
          </a:xfrm>
        </p:grpSpPr>
        <p:sp>
          <p:nvSpPr>
            <p:cNvPr id="36" name="Стрелка: влево-вправо 59">
              <a:extLst>
                <a:ext uri="{FF2B5EF4-FFF2-40B4-BE49-F238E27FC236}">
                  <a16:creationId xmlns:a16="http://schemas.microsoft.com/office/drawing/2014/main" id="{92BB2059-794F-43DC-8B9B-9B690B3A5A40}"/>
                </a:ext>
              </a:extLst>
            </p:cNvPr>
            <p:cNvSpPr/>
            <p:nvPr/>
          </p:nvSpPr>
          <p:spPr>
            <a:xfrm rot="1261617">
              <a:off x="6909413" y="2450083"/>
              <a:ext cx="1599544" cy="380632"/>
            </a:xfrm>
            <a:prstGeom prst="leftRightArrow">
              <a:avLst/>
            </a:prstGeom>
            <a:gradFill>
              <a:gsLst>
                <a:gs pos="0">
                  <a:srgbClr val="92D050"/>
                </a:gs>
                <a:gs pos="35000">
                  <a:srgbClr val="00B050"/>
                </a:gs>
                <a:gs pos="100000">
                  <a:srgbClr val="92D050"/>
                </a:gs>
              </a:gsLst>
            </a:gra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ot="0" spcFirstLastPara="0" vert="horz" wrap="square" lIns="100796" tIns="50398" rIns="100796" bIns="5039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</a:pPr>
              <a:endParaRPr lang="ru-RU" sz="1543" b="1">
                <a:solidFill>
                  <a:srgbClr val="ED7D31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FA8B4A08-8958-42C4-921C-80A807E50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9503" y="2101592"/>
              <a:ext cx="613968" cy="613968"/>
            </a:xfrm>
            <a:prstGeom prst="rect">
              <a:avLst/>
            </a:prstGeom>
          </p:spPr>
        </p:pic>
      </p:grp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4A83407D-EAC5-45DF-89FF-8D8FF275930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922" y="3931715"/>
            <a:ext cx="529314" cy="529314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4A83407D-EAC5-45DF-89FF-8D8FF275930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456" y="3941036"/>
            <a:ext cx="529314" cy="529314"/>
          </a:xfrm>
          <a:prstGeom prst="rect">
            <a:avLst/>
          </a:prstGeom>
        </p:spPr>
      </p:pic>
      <p:grpSp>
        <p:nvGrpSpPr>
          <p:cNvPr id="24" name="Группа 23"/>
          <p:cNvGrpSpPr/>
          <p:nvPr/>
        </p:nvGrpSpPr>
        <p:grpSpPr>
          <a:xfrm>
            <a:off x="3363560" y="2050050"/>
            <a:ext cx="1599544" cy="737294"/>
            <a:chOff x="3363560" y="2050050"/>
            <a:chExt cx="1599544" cy="737294"/>
          </a:xfrm>
        </p:grpSpPr>
        <p:sp>
          <p:nvSpPr>
            <p:cNvPr id="60" name="Стрелка: влево-вправо 59">
              <a:extLst>
                <a:ext uri="{FF2B5EF4-FFF2-40B4-BE49-F238E27FC236}">
                  <a16:creationId xmlns:a16="http://schemas.microsoft.com/office/drawing/2014/main" id="{92BB2059-794F-43DC-8B9B-9B690B3A5A40}"/>
                </a:ext>
              </a:extLst>
            </p:cNvPr>
            <p:cNvSpPr/>
            <p:nvPr/>
          </p:nvSpPr>
          <p:spPr>
            <a:xfrm rot="20779624">
              <a:off x="3363560" y="2406712"/>
              <a:ext cx="1599544" cy="380632"/>
            </a:xfrm>
            <a:prstGeom prst="leftRightArrow">
              <a:avLst/>
            </a:prstGeom>
            <a:gradFill>
              <a:gsLst>
                <a:gs pos="0">
                  <a:srgbClr val="92D050"/>
                </a:gs>
                <a:gs pos="35000">
                  <a:srgbClr val="00B050"/>
                </a:gs>
                <a:gs pos="100000">
                  <a:srgbClr val="92D050"/>
                </a:gs>
              </a:gsLst>
            </a:gra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ot="0" spcFirstLastPara="0" vert="horz" wrap="square" lIns="100796" tIns="50398" rIns="100796" bIns="5039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</a:pPr>
              <a:endParaRPr lang="ru-RU" sz="1543" b="1">
                <a:solidFill>
                  <a:srgbClr val="ED7D31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FA8B4A08-8958-42C4-921C-80A807E50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7733" y="2050050"/>
              <a:ext cx="613968" cy="613968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41" name="Стрелка: влево-вправо 52">
            <a:extLst>
              <a:ext uri="{FF2B5EF4-FFF2-40B4-BE49-F238E27FC236}">
                <a16:creationId xmlns:a16="http://schemas.microsoft.com/office/drawing/2014/main" id="{C44CFD58-85E4-4763-904C-95DE99FA8992}"/>
              </a:ext>
            </a:extLst>
          </p:cNvPr>
          <p:cNvSpPr/>
          <p:nvPr/>
        </p:nvSpPr>
        <p:spPr>
          <a:xfrm rot="11616821">
            <a:off x="6659721" y="3522952"/>
            <a:ext cx="2005112" cy="380632"/>
          </a:xfrm>
          <a:prstGeom prst="leftRightArrow">
            <a:avLst/>
          </a:prstGeom>
          <a:gradFill>
            <a:gsLst>
              <a:gs pos="0">
                <a:srgbClr val="92D050"/>
              </a:gs>
              <a:gs pos="35000">
                <a:srgbClr val="00B050"/>
              </a:gs>
              <a:gs pos="100000">
                <a:srgbClr val="92D050"/>
              </a:gs>
            </a:gsLst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="horz" wrap="square" lIns="100796" tIns="50398" rIns="100796" bIns="5039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</a:pPr>
            <a:endParaRPr lang="ru-RU" sz="1543" b="1">
              <a:solidFill>
                <a:srgbClr val="ED7D3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2" name="Стрелка углом вверх 41"/>
          <p:cNvSpPr/>
          <p:nvPr/>
        </p:nvSpPr>
        <p:spPr>
          <a:xfrm rot="10800000" flipH="1">
            <a:off x="10437877" y="3120426"/>
            <a:ext cx="753195" cy="1125931"/>
          </a:xfrm>
          <a:prstGeom prst="bentUpArrow">
            <a:avLst/>
          </a:prstGeom>
          <a:gradFill>
            <a:gsLst>
              <a:gs pos="0">
                <a:srgbClr val="92D050"/>
              </a:gs>
              <a:gs pos="35000">
                <a:srgbClr val="00B050"/>
              </a:gs>
              <a:gs pos="100000">
                <a:srgbClr val="92D050"/>
              </a:gs>
            </a:gsLst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="horz" wrap="square" lIns="100796" tIns="50398" rIns="100796" bIns="5039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</a:pPr>
            <a:endParaRPr lang="ru-RU" sz="1543" b="1">
              <a:solidFill>
                <a:srgbClr val="ED7D3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9" name="Стрелка углом вверх 48"/>
          <p:cNvSpPr/>
          <p:nvPr/>
        </p:nvSpPr>
        <p:spPr>
          <a:xfrm rot="10800000">
            <a:off x="682846" y="3284988"/>
            <a:ext cx="775903" cy="1125931"/>
          </a:xfrm>
          <a:prstGeom prst="bentUpArrow">
            <a:avLst/>
          </a:prstGeom>
          <a:gradFill>
            <a:gsLst>
              <a:gs pos="0">
                <a:srgbClr val="92D050"/>
              </a:gs>
              <a:gs pos="35000">
                <a:srgbClr val="00B050"/>
              </a:gs>
              <a:gs pos="100000">
                <a:srgbClr val="92D050"/>
              </a:gs>
            </a:gsLst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="horz" wrap="square" lIns="100796" tIns="50398" rIns="100796" bIns="5039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</a:pPr>
            <a:endParaRPr lang="ru-RU" sz="1543" b="1">
              <a:solidFill>
                <a:srgbClr val="ED7D3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 flipH="1">
            <a:off x="11677333" y="17974"/>
            <a:ext cx="514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grpSp>
        <p:nvGrpSpPr>
          <p:cNvPr id="21" name="Группа 20"/>
          <p:cNvGrpSpPr/>
          <p:nvPr/>
        </p:nvGrpSpPr>
        <p:grpSpPr>
          <a:xfrm>
            <a:off x="5010803" y="1464444"/>
            <a:ext cx="1855595" cy="1683083"/>
            <a:chOff x="5010803" y="1464444"/>
            <a:chExt cx="1855595" cy="1683083"/>
          </a:xfrm>
        </p:grpSpPr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CB95BE2E-BC50-45C3-8B78-0B3E08B2DE1F}"/>
                </a:ext>
              </a:extLst>
            </p:cNvPr>
            <p:cNvSpPr/>
            <p:nvPr/>
          </p:nvSpPr>
          <p:spPr>
            <a:xfrm>
              <a:off x="5010803" y="1464444"/>
              <a:ext cx="1855595" cy="1683083"/>
            </a:xfrm>
            <a:prstGeom prst="ellipse">
              <a:avLst/>
            </a:prstGeom>
            <a:gradFill>
              <a:gsLst>
                <a:gs pos="0">
                  <a:srgbClr val="FFC000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7464" y="1822281"/>
              <a:ext cx="802271" cy="967407"/>
            </a:xfrm>
            <a:prstGeom prst="rect">
              <a:avLst/>
            </a:prstGeom>
          </p:spPr>
        </p:pic>
      </p:grpSp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6CEACBB8-709C-4FF9-AC4E-13F98092A6C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295" y="2848679"/>
            <a:ext cx="1080653" cy="1077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34697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10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3000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7000"/>
                            </p:stCondLst>
                            <p:childTnLst>
                              <p:par>
                                <p:cTn id="6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9000"/>
                            </p:stCondLst>
                            <p:childTnLst>
                              <p:par>
                                <p:cTn id="6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1000"/>
                            </p:stCondLst>
                            <p:childTnLst>
                              <p:par>
                                <p:cTn id="7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3000"/>
                            </p:stCondLst>
                            <p:childTnLst>
                              <p:par>
                                <p:cTn id="7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2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5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2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8000"/>
                            </p:stCondLst>
                            <p:childTnLst>
                              <p:par>
                                <p:cTn id="8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0"/>
                            </p:stCondLst>
                            <p:childTnLst>
                              <p:par>
                                <p:cTn id="8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2000"/>
                            </p:stCondLst>
                            <p:childTnLst>
                              <p:par>
                                <p:cTn id="9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0" grpId="0" animBg="1"/>
      <p:bldP spid="47" grpId="0" animBg="1"/>
      <p:bldP spid="6" grpId="0"/>
      <p:bldP spid="39" grpId="0" animBg="1"/>
      <p:bldP spid="40" grpId="0" animBg="1"/>
      <p:bldP spid="48" grpId="0"/>
      <p:bldP spid="41" grpId="0" animBg="1"/>
      <p:bldP spid="42" grpId="0" animBg="1"/>
      <p:bldP spid="4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 flipH="1">
            <a:off x="664201" y="61987"/>
            <a:ext cx="103706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Научно-исследовательская деятельность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1E42619C-20C7-4A1C-B7DB-C0C097229CAB}"/>
              </a:ext>
            </a:extLst>
          </p:cNvPr>
          <p:cNvSpPr/>
          <p:nvPr/>
        </p:nvSpPr>
        <p:spPr>
          <a:xfrm>
            <a:off x="6900578" y="3635513"/>
            <a:ext cx="521795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Инновационная образовательная Модель</a:t>
            </a:r>
            <a:br>
              <a:rPr lang="ru-RU" sz="2000" b="1" dirty="0" smtClean="0">
                <a:solidFill>
                  <a:schemeClr val="tx2"/>
                </a:solidFill>
                <a:latin typeface="Calibri" panose="020F0502020204030204" pitchFamily="34" charset="0"/>
              </a:rPr>
            </a:br>
            <a:r>
              <a:rPr lang="ru-RU" sz="20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 </a:t>
            </a:r>
            <a:r>
              <a:rPr lang="ru-RU" sz="2000" b="1" dirty="0">
                <a:solidFill>
                  <a:schemeClr val="tx2"/>
                </a:solidFill>
                <a:latin typeface="Calibri" panose="020F0502020204030204" pitchFamily="34" charset="0"/>
              </a:rPr>
              <a:t>подготовки кадров руководящего </a:t>
            </a:r>
            <a:endParaRPr lang="ru-RU" sz="2000" b="1" dirty="0" smtClean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 algn="ctr"/>
            <a:r>
              <a:rPr lang="ru-RU" sz="20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состава в </a:t>
            </a:r>
            <a:r>
              <a:rPr lang="ru-RU" sz="2000" b="1" dirty="0">
                <a:solidFill>
                  <a:schemeClr val="tx2"/>
                </a:solidFill>
                <a:latin typeface="Calibri" panose="020F0502020204030204" pitchFamily="34" charset="0"/>
              </a:rPr>
              <a:t>пограничной сфере </a:t>
            </a:r>
            <a:r>
              <a:rPr lang="ru-RU" sz="20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/>
            </a:r>
            <a:br>
              <a:rPr lang="ru-RU" sz="2000" b="1" dirty="0" smtClean="0">
                <a:solidFill>
                  <a:schemeClr val="tx2"/>
                </a:solidFill>
                <a:latin typeface="Calibri" panose="020F0502020204030204" pitchFamily="34" charset="0"/>
              </a:rPr>
            </a:br>
            <a:r>
              <a:rPr lang="ru-RU" sz="20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государств </a:t>
            </a:r>
            <a:r>
              <a:rPr lang="ru-RU" sz="2000" b="1" dirty="0">
                <a:solidFill>
                  <a:schemeClr val="tx2"/>
                </a:solidFill>
                <a:latin typeface="Calibri" panose="020F0502020204030204" pitchFamily="34" charset="0"/>
              </a:rPr>
              <a:t>Содружества </a:t>
            </a:r>
          </a:p>
        </p:txBody>
      </p:sp>
      <p:sp>
        <p:nvSpPr>
          <p:cNvPr id="43" name="TextBox 42"/>
          <p:cNvSpPr txBox="1"/>
          <p:nvPr/>
        </p:nvSpPr>
        <p:spPr>
          <a:xfrm flipH="1">
            <a:off x="11677333" y="17974"/>
            <a:ext cx="514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 smtClean="0">
                <a:solidFill>
                  <a:schemeClr val="tx2"/>
                </a:solidFill>
              </a:rPr>
              <a:t>7</a:t>
            </a: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19885">
            <a:off x="320085" y="1885357"/>
            <a:ext cx="4823753" cy="4823753"/>
          </a:xfrm>
          <a:prstGeom prst="rect">
            <a:avLst/>
          </a:prstGeom>
        </p:spPr>
      </p:pic>
      <p:grpSp>
        <p:nvGrpSpPr>
          <p:cNvPr id="141" name="Группа 140">
            <a:extLst>
              <a:ext uri="{FF2B5EF4-FFF2-40B4-BE49-F238E27FC236}">
                <a16:creationId xmlns:a16="http://schemas.microsoft.com/office/drawing/2014/main" id="{14D4CDBA-8A02-449F-9402-D0013B42FDCC}"/>
              </a:ext>
            </a:extLst>
          </p:cNvPr>
          <p:cNvGrpSpPr/>
          <p:nvPr/>
        </p:nvGrpSpPr>
        <p:grpSpPr>
          <a:xfrm>
            <a:off x="805658" y="3500235"/>
            <a:ext cx="5622107" cy="2791553"/>
            <a:chOff x="1372443" y="3049272"/>
            <a:chExt cx="5622107" cy="2791553"/>
          </a:xfrm>
        </p:grpSpPr>
        <p:sp>
          <p:nvSpPr>
            <p:cNvPr id="34" name="Прямоугольник 33">
              <a:extLst>
                <a:ext uri="{FF2B5EF4-FFF2-40B4-BE49-F238E27FC236}">
                  <a16:creationId xmlns:a16="http://schemas.microsoft.com/office/drawing/2014/main" id="{1E42619C-20C7-4A1C-B7DB-C0C097229CAB}"/>
                </a:ext>
              </a:extLst>
            </p:cNvPr>
            <p:cNvSpPr/>
            <p:nvPr/>
          </p:nvSpPr>
          <p:spPr>
            <a:xfrm>
              <a:off x="5836525" y="4423337"/>
              <a:ext cx="1158025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ru-RU" sz="2000" b="1" dirty="0"/>
            </a:p>
          </p:txBody>
        </p:sp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734F96A0-7F1E-4934-9F18-26E0F0B5F4D8}"/>
                </a:ext>
              </a:extLst>
            </p:cNvPr>
            <p:cNvGrpSpPr/>
            <p:nvPr/>
          </p:nvGrpSpPr>
          <p:grpSpPr>
            <a:xfrm>
              <a:off x="5672484" y="4351961"/>
              <a:ext cx="1322066" cy="438952"/>
              <a:chOff x="5673396" y="4892004"/>
              <a:chExt cx="1322066" cy="438952"/>
            </a:xfrm>
          </p:grpSpPr>
          <p:sp>
            <p:nvSpPr>
              <p:cNvPr id="42" name="Прямоугольник 41">
                <a:extLst>
                  <a:ext uri="{FF2B5EF4-FFF2-40B4-BE49-F238E27FC236}">
                    <a16:creationId xmlns:a16="http://schemas.microsoft.com/office/drawing/2014/main" id="{1E42619C-20C7-4A1C-B7DB-C0C097229CAB}"/>
                  </a:ext>
                </a:extLst>
              </p:cNvPr>
              <p:cNvSpPr/>
              <p:nvPr/>
            </p:nvSpPr>
            <p:spPr>
              <a:xfrm>
                <a:off x="5821707" y="4937735"/>
                <a:ext cx="1173755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b="1" dirty="0">
                    <a:solidFill>
                      <a:schemeClr val="tx2"/>
                    </a:solidFill>
                    <a:latin typeface="Calibri" panose="020F0502020204030204" pitchFamily="34" charset="0"/>
                  </a:rPr>
                  <a:t>2021 </a:t>
                </a:r>
                <a:r>
                  <a:rPr lang="ru-RU" b="1" dirty="0" smtClean="0">
                    <a:solidFill>
                      <a:schemeClr val="tx2"/>
                    </a:solidFill>
                    <a:latin typeface="Calibri" panose="020F0502020204030204" pitchFamily="34" charset="0"/>
                  </a:rPr>
                  <a:t>год</a:t>
                </a:r>
                <a:endParaRPr lang="ru-RU" b="1" dirty="0">
                  <a:solidFill>
                    <a:schemeClr val="tx2"/>
                  </a:solidFill>
                  <a:latin typeface="Calibri" panose="020F0502020204030204" pitchFamily="34" charset="0"/>
                </a:endParaRPr>
              </a:p>
            </p:txBody>
          </p:sp>
          <p:pic>
            <p:nvPicPr>
              <p:cNvPr id="57" name="Рисунок 56">
                <a:extLst>
                  <a:ext uri="{FF2B5EF4-FFF2-40B4-BE49-F238E27FC236}">
                    <a16:creationId xmlns:a16="http://schemas.microsoft.com/office/drawing/2014/main" id="{349410C2-5489-4EF2-8A6B-25855EE730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656" t="69831" r="94297"/>
              <a:stretch/>
            </p:blipFill>
            <p:spPr>
              <a:xfrm>
                <a:off x="5673396" y="4892004"/>
                <a:ext cx="178897" cy="438952"/>
              </a:xfrm>
              <a:prstGeom prst="rect">
                <a:avLst/>
              </a:prstGeom>
            </p:spPr>
          </p:pic>
        </p:grpSp>
        <p:grpSp>
          <p:nvGrpSpPr>
            <p:cNvPr id="9" name="Группа 8">
              <a:extLst>
                <a:ext uri="{FF2B5EF4-FFF2-40B4-BE49-F238E27FC236}">
                  <a16:creationId xmlns:a16="http://schemas.microsoft.com/office/drawing/2014/main" id="{EC8A396A-7E94-44F0-B9E3-4D59209F0FE4}"/>
                </a:ext>
              </a:extLst>
            </p:cNvPr>
            <p:cNvGrpSpPr/>
            <p:nvPr/>
          </p:nvGrpSpPr>
          <p:grpSpPr>
            <a:xfrm>
              <a:off x="5684443" y="4886654"/>
              <a:ext cx="1310107" cy="418477"/>
              <a:chOff x="5684443" y="4407824"/>
              <a:chExt cx="1310107" cy="418477"/>
            </a:xfrm>
          </p:grpSpPr>
          <p:pic>
            <p:nvPicPr>
              <p:cNvPr id="58" name="Рисунок 57">
                <a:extLst>
                  <a:ext uri="{FF2B5EF4-FFF2-40B4-BE49-F238E27FC236}">
                    <a16:creationId xmlns:a16="http://schemas.microsoft.com/office/drawing/2014/main" id="{349410C2-5489-4EF2-8A6B-25855EE730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94427" b="73114"/>
              <a:stretch/>
            </p:blipFill>
            <p:spPr>
              <a:xfrm>
                <a:off x="5684443" y="4435123"/>
                <a:ext cx="163297" cy="391178"/>
              </a:xfrm>
              <a:prstGeom prst="rect">
                <a:avLst/>
              </a:prstGeom>
            </p:spPr>
          </p:pic>
          <p:sp>
            <p:nvSpPr>
              <p:cNvPr id="44" name="Прямоугольник 43">
                <a:extLst>
                  <a:ext uri="{FF2B5EF4-FFF2-40B4-BE49-F238E27FC236}">
                    <a16:creationId xmlns:a16="http://schemas.microsoft.com/office/drawing/2014/main" id="{1E42619C-20C7-4A1C-B7DB-C0C097229CAB}"/>
                  </a:ext>
                </a:extLst>
              </p:cNvPr>
              <p:cNvSpPr/>
              <p:nvPr/>
            </p:nvSpPr>
            <p:spPr>
              <a:xfrm>
                <a:off x="5827366" y="4407824"/>
                <a:ext cx="1167184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b="1" dirty="0">
                    <a:solidFill>
                      <a:schemeClr val="tx2"/>
                    </a:solidFill>
                    <a:latin typeface="Calibri" panose="020F0502020204030204" pitchFamily="34" charset="0"/>
                  </a:rPr>
                  <a:t>2022 год</a:t>
                </a:r>
              </a:p>
            </p:txBody>
          </p:sp>
        </p:grpSp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AB96663C-42EF-4A66-8CF3-70E704D1A725}"/>
                </a:ext>
              </a:extLst>
            </p:cNvPr>
            <p:cNvGrpSpPr/>
            <p:nvPr/>
          </p:nvGrpSpPr>
          <p:grpSpPr>
            <a:xfrm>
              <a:off x="5669506" y="5383625"/>
              <a:ext cx="1325044" cy="457200"/>
              <a:chOff x="5684314" y="5422573"/>
              <a:chExt cx="1325044" cy="457200"/>
            </a:xfrm>
          </p:grpSpPr>
          <p:pic>
            <p:nvPicPr>
              <p:cNvPr id="53" name="Рисунок 52">
                <a:extLst>
                  <a:ext uri="{FF2B5EF4-FFF2-40B4-BE49-F238E27FC236}">
                    <a16:creationId xmlns:a16="http://schemas.microsoft.com/office/drawing/2014/main" id="{349410C2-5489-4EF2-8A6B-25855EE730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820" t="32653" r="94579" b="35924"/>
              <a:stretch/>
            </p:blipFill>
            <p:spPr>
              <a:xfrm>
                <a:off x="5684314" y="5422573"/>
                <a:ext cx="167979" cy="457200"/>
              </a:xfrm>
              <a:prstGeom prst="rect">
                <a:avLst/>
              </a:prstGeom>
            </p:spPr>
          </p:pic>
          <p:sp>
            <p:nvSpPr>
              <p:cNvPr id="45" name="Прямоугольник 44">
                <a:extLst>
                  <a:ext uri="{FF2B5EF4-FFF2-40B4-BE49-F238E27FC236}">
                    <a16:creationId xmlns:a16="http://schemas.microsoft.com/office/drawing/2014/main" id="{1E42619C-20C7-4A1C-B7DB-C0C097229CAB}"/>
                  </a:ext>
                </a:extLst>
              </p:cNvPr>
              <p:cNvSpPr/>
              <p:nvPr/>
            </p:nvSpPr>
            <p:spPr>
              <a:xfrm>
                <a:off x="5849504" y="5445051"/>
                <a:ext cx="1159854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b="1" dirty="0">
                    <a:solidFill>
                      <a:schemeClr val="tx2"/>
                    </a:solidFill>
                    <a:latin typeface="Calibri" panose="020F0502020204030204" pitchFamily="34" charset="0"/>
                  </a:rPr>
                  <a:t>2023 год</a:t>
                </a:r>
              </a:p>
            </p:txBody>
          </p:sp>
        </p:grpSp>
        <p:sp>
          <p:nvSpPr>
            <p:cNvPr id="46" name="Прямоугольник 45">
              <a:extLst>
                <a:ext uri="{FF2B5EF4-FFF2-40B4-BE49-F238E27FC236}">
                  <a16:creationId xmlns:a16="http://schemas.microsoft.com/office/drawing/2014/main" id="{1E42619C-20C7-4A1C-B7DB-C0C097229CAB}"/>
                </a:ext>
              </a:extLst>
            </p:cNvPr>
            <p:cNvSpPr/>
            <p:nvPr/>
          </p:nvSpPr>
          <p:spPr>
            <a:xfrm>
              <a:off x="1372443" y="3049272"/>
              <a:ext cx="3870180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chemeClr val="tx2"/>
                  </a:solidFill>
                  <a:latin typeface="Calibri" panose="020F0502020204030204" pitchFamily="34" charset="0"/>
                </a:rPr>
                <a:t>Внедрение </a:t>
              </a:r>
            </a:p>
            <a:p>
              <a:pPr algn="ctr"/>
              <a:r>
                <a:rPr lang="ru-RU" sz="2000" b="1" dirty="0" smtClean="0">
                  <a:solidFill>
                    <a:schemeClr val="tx2"/>
                  </a:solidFill>
                  <a:latin typeface="Calibri" panose="020F0502020204030204" pitchFamily="34" charset="0"/>
                </a:rPr>
                <a:t>результатов научных</a:t>
              </a:r>
            </a:p>
            <a:p>
              <a:pPr algn="ctr"/>
              <a:r>
                <a:rPr lang="ru-RU" sz="2000" b="1" dirty="0" smtClean="0">
                  <a:solidFill>
                    <a:schemeClr val="tx2"/>
                  </a:solidFill>
                  <a:latin typeface="Calibri" panose="020F0502020204030204" pitchFamily="34" charset="0"/>
                </a:rPr>
                <a:t>исследований</a:t>
              </a:r>
            </a:p>
            <a:p>
              <a:pPr algn="ctr"/>
              <a:r>
                <a:rPr lang="ru-RU" sz="2000" b="1" dirty="0" smtClean="0">
                  <a:solidFill>
                    <a:schemeClr val="tx2"/>
                  </a:solidFill>
                  <a:latin typeface="Calibri" panose="020F0502020204030204" pitchFamily="34" charset="0"/>
                </a:rPr>
                <a:t>В СБД</a:t>
              </a:r>
              <a:endParaRPr lang="ru-RU" sz="2000" b="1" dirty="0">
                <a:solidFill>
                  <a:schemeClr val="tx2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139" name="Группа 138">
            <a:extLst>
              <a:ext uri="{FF2B5EF4-FFF2-40B4-BE49-F238E27FC236}">
                <a16:creationId xmlns:a16="http://schemas.microsoft.com/office/drawing/2014/main" id="{7B7FE400-3EDF-422A-B4E5-42DD34A00372}"/>
              </a:ext>
            </a:extLst>
          </p:cNvPr>
          <p:cNvGrpSpPr/>
          <p:nvPr/>
        </p:nvGrpSpPr>
        <p:grpSpPr>
          <a:xfrm>
            <a:off x="3901089" y="1136328"/>
            <a:ext cx="8178466" cy="1834500"/>
            <a:chOff x="-580733" y="6195311"/>
            <a:chExt cx="8178466" cy="1834500"/>
          </a:xfrm>
        </p:grpSpPr>
        <p:grpSp>
          <p:nvGrpSpPr>
            <p:cNvPr id="2" name="Группа 1"/>
            <p:cNvGrpSpPr/>
            <p:nvPr/>
          </p:nvGrpSpPr>
          <p:grpSpPr>
            <a:xfrm>
              <a:off x="-580733" y="6195311"/>
              <a:ext cx="8178466" cy="1401856"/>
              <a:chOff x="7600256" y="4805123"/>
              <a:chExt cx="8178466" cy="1401856"/>
            </a:xfrm>
          </p:grpSpPr>
          <p:sp>
            <p:nvSpPr>
              <p:cNvPr id="64" name="Прямоугольник 63">
                <a:extLst>
                  <a:ext uri="{FF2B5EF4-FFF2-40B4-BE49-F238E27FC236}">
                    <a16:creationId xmlns:a16="http://schemas.microsoft.com/office/drawing/2014/main" id="{9788C101-6FE2-431B-B5A2-C64C3A504B69}"/>
                  </a:ext>
                </a:extLst>
              </p:cNvPr>
              <p:cNvSpPr/>
              <p:nvPr/>
            </p:nvSpPr>
            <p:spPr>
              <a:xfrm>
                <a:off x="8300873" y="4805123"/>
                <a:ext cx="7477849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2000" b="1" dirty="0" smtClean="0">
                    <a:solidFill>
                      <a:schemeClr val="tx2"/>
                    </a:solidFill>
                    <a:latin typeface="Calibri" panose="020F0502020204030204" pitchFamily="34" charset="0"/>
                  </a:rPr>
                  <a:t>«</a:t>
                </a:r>
                <a:r>
                  <a:rPr lang="ru-RU" sz="2000" b="1" dirty="0">
                    <a:solidFill>
                      <a:schemeClr val="tx2"/>
                    </a:solidFill>
                    <a:latin typeface="Calibri" panose="020F0502020204030204" pitchFamily="34" charset="0"/>
                  </a:rPr>
                  <a:t>Грань-Респондент</a:t>
                </a:r>
                <a:r>
                  <a:rPr lang="ru-RU" sz="2000" b="1" dirty="0" smtClean="0">
                    <a:solidFill>
                      <a:schemeClr val="tx2"/>
                    </a:solidFill>
                    <a:latin typeface="Calibri" panose="020F0502020204030204" pitchFamily="34" charset="0"/>
                  </a:rPr>
                  <a:t>» – </a:t>
                </a:r>
                <a:r>
                  <a:rPr lang="ru-RU" sz="2000" b="1" dirty="0">
                    <a:solidFill>
                      <a:schemeClr val="tx2"/>
                    </a:solidFill>
                    <a:latin typeface="Calibri" panose="020F0502020204030204" pitchFamily="34" charset="0"/>
                  </a:rPr>
                  <a:t>Совершенствование методики проведения социологического сопровождения деятельности </a:t>
                </a:r>
                <a:r>
                  <a:rPr lang="ru-RU" sz="2000" b="1" dirty="0" smtClean="0">
                    <a:solidFill>
                      <a:schemeClr val="tx2"/>
                    </a:solidFill>
                    <a:latin typeface="Calibri" panose="020F0502020204030204" pitchFamily="34" charset="0"/>
                  </a:rPr>
                  <a:t>СКПВ</a:t>
                </a:r>
                <a:endParaRPr lang="ru-RU" sz="2000" b="1" dirty="0">
                  <a:solidFill>
                    <a:schemeClr val="tx2"/>
                  </a:solidFill>
                  <a:latin typeface="Calibri" panose="020F0502020204030204" pitchFamily="34" charset="0"/>
                </a:endParaRPr>
              </a:p>
            </p:txBody>
          </p:sp>
          <p:grpSp>
            <p:nvGrpSpPr>
              <p:cNvPr id="27" name="Группа 26">
                <a:extLst>
                  <a:ext uri="{FF2B5EF4-FFF2-40B4-BE49-F238E27FC236}">
                    <a16:creationId xmlns:a16="http://schemas.microsoft.com/office/drawing/2014/main" id="{5E47337C-3172-4AA9-B5B1-8CC95671818E}"/>
                  </a:ext>
                </a:extLst>
              </p:cNvPr>
              <p:cNvGrpSpPr/>
              <p:nvPr/>
            </p:nvGrpSpPr>
            <p:grpSpPr>
              <a:xfrm>
                <a:off x="7600256" y="5589062"/>
                <a:ext cx="7942568" cy="617917"/>
                <a:chOff x="5497430" y="3783423"/>
                <a:chExt cx="7942568" cy="617917"/>
              </a:xfrm>
            </p:grpSpPr>
            <p:cxnSp>
              <p:nvCxnSpPr>
                <p:cNvPr id="17" name="Прямая соединительная линия 16">
                  <a:extLst>
                    <a:ext uri="{FF2B5EF4-FFF2-40B4-BE49-F238E27FC236}">
                      <a16:creationId xmlns:a16="http://schemas.microsoft.com/office/drawing/2014/main" id="{485B09F7-C63C-4331-AAA8-258947CA816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497430" y="3783423"/>
                  <a:ext cx="711199" cy="617917"/>
                </a:xfrm>
                <a:prstGeom prst="line">
                  <a:avLst/>
                </a:prstGeom>
                <a:ln w="57150">
                  <a:solidFill>
                    <a:srgbClr val="8600D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Прямая соединительная линия 25">
                  <a:extLst>
                    <a:ext uri="{FF2B5EF4-FFF2-40B4-BE49-F238E27FC236}">
                      <a16:creationId xmlns:a16="http://schemas.microsoft.com/office/drawing/2014/main" id="{1CA3E518-1F3C-4231-870F-640CE884F77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198047" y="3787657"/>
                  <a:ext cx="7241951" cy="0"/>
                </a:xfrm>
                <a:prstGeom prst="line">
                  <a:avLst/>
                </a:prstGeom>
                <a:ln w="57150">
                  <a:solidFill>
                    <a:srgbClr val="8600D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33" name="Группа 132">
              <a:extLst>
                <a:ext uri="{FF2B5EF4-FFF2-40B4-BE49-F238E27FC236}">
                  <a16:creationId xmlns:a16="http://schemas.microsoft.com/office/drawing/2014/main" id="{3E4B44B1-8D52-452D-8C79-1B1E8A3D8810}"/>
                </a:ext>
              </a:extLst>
            </p:cNvPr>
            <p:cNvGrpSpPr/>
            <p:nvPr/>
          </p:nvGrpSpPr>
          <p:grpSpPr>
            <a:xfrm>
              <a:off x="395912" y="7045488"/>
              <a:ext cx="1272759" cy="984323"/>
              <a:chOff x="395912" y="7045488"/>
              <a:chExt cx="1272759" cy="984323"/>
            </a:xfrm>
          </p:grpSpPr>
          <p:pic>
            <p:nvPicPr>
              <p:cNvPr id="131" name="Рисунок 130">
                <a:extLst>
                  <a:ext uri="{FF2B5EF4-FFF2-40B4-BE49-F238E27FC236}">
                    <a16:creationId xmlns:a16="http://schemas.microsoft.com/office/drawing/2014/main" id="{9D7AFEC3-C88F-400E-BC6A-B082EF91AD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>
              <a:xfrm>
                <a:off x="1069674" y="7045488"/>
                <a:ext cx="598997" cy="984323"/>
              </a:xfrm>
              <a:prstGeom prst="rect">
                <a:avLst/>
              </a:prstGeom>
              <a:noFill/>
            </p:spPr>
          </p:pic>
          <p:pic>
            <p:nvPicPr>
              <p:cNvPr id="132" name="Рисунок 131">
                <a:extLst>
                  <a:ext uri="{FF2B5EF4-FFF2-40B4-BE49-F238E27FC236}">
                    <a16:creationId xmlns:a16="http://schemas.microsoft.com/office/drawing/2014/main" id="{0155F8D1-68BA-4F55-A892-0DE7A1C54B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5912" y="7217276"/>
                <a:ext cx="598997" cy="722292"/>
              </a:xfrm>
              <a:prstGeom prst="rect">
                <a:avLst/>
              </a:prstGeom>
            </p:spPr>
          </p:pic>
        </p:grpSp>
      </p:grpSp>
      <p:grpSp>
        <p:nvGrpSpPr>
          <p:cNvPr id="138" name="Группа 137">
            <a:extLst>
              <a:ext uri="{FF2B5EF4-FFF2-40B4-BE49-F238E27FC236}">
                <a16:creationId xmlns:a16="http://schemas.microsoft.com/office/drawing/2014/main" id="{9D7A6299-9DBD-4045-9635-E8E2C2A57C40}"/>
              </a:ext>
            </a:extLst>
          </p:cNvPr>
          <p:cNvGrpSpPr/>
          <p:nvPr/>
        </p:nvGrpSpPr>
        <p:grpSpPr>
          <a:xfrm>
            <a:off x="4838777" y="2937079"/>
            <a:ext cx="4627143" cy="1571792"/>
            <a:chOff x="2428744" y="7503967"/>
            <a:chExt cx="4627143" cy="1571792"/>
          </a:xfrm>
        </p:grpSpPr>
        <p:grpSp>
          <p:nvGrpSpPr>
            <p:cNvPr id="80" name="база1"/>
            <p:cNvGrpSpPr/>
            <p:nvPr/>
          </p:nvGrpSpPr>
          <p:grpSpPr>
            <a:xfrm>
              <a:off x="2428744" y="7503967"/>
              <a:ext cx="4627143" cy="1121192"/>
              <a:chOff x="4147547" y="1371326"/>
              <a:chExt cx="4627143" cy="1121192"/>
            </a:xfrm>
          </p:grpSpPr>
          <p:grpSp>
            <p:nvGrpSpPr>
              <p:cNvPr id="81" name="Группа 80">
                <a:extLst>
                  <a:ext uri="{FF2B5EF4-FFF2-40B4-BE49-F238E27FC236}">
                    <a16:creationId xmlns:a16="http://schemas.microsoft.com/office/drawing/2014/main" id="{5E47337C-3172-4AA9-B5B1-8CC95671818E}"/>
                  </a:ext>
                </a:extLst>
              </p:cNvPr>
              <p:cNvGrpSpPr/>
              <p:nvPr/>
            </p:nvGrpSpPr>
            <p:grpSpPr>
              <a:xfrm>
                <a:off x="4147547" y="1874601"/>
                <a:ext cx="4627143" cy="617917"/>
                <a:chOff x="5497430" y="3783423"/>
                <a:chExt cx="4627143" cy="617917"/>
              </a:xfrm>
            </p:grpSpPr>
            <p:cxnSp>
              <p:nvCxnSpPr>
                <p:cNvPr id="83" name="Прямая соединительная линия 82">
                  <a:extLst>
                    <a:ext uri="{FF2B5EF4-FFF2-40B4-BE49-F238E27FC236}">
                      <a16:creationId xmlns:a16="http://schemas.microsoft.com/office/drawing/2014/main" id="{485B09F7-C63C-4331-AAA8-258947CA816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497430" y="3783423"/>
                  <a:ext cx="711199" cy="617917"/>
                </a:xfrm>
                <a:prstGeom prst="line">
                  <a:avLst/>
                </a:prstGeom>
                <a:ln w="57150">
                  <a:solidFill>
                    <a:srgbClr val="8600D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Прямая соединительная линия 83">
                  <a:extLst>
                    <a:ext uri="{FF2B5EF4-FFF2-40B4-BE49-F238E27FC236}">
                      <a16:creationId xmlns:a16="http://schemas.microsoft.com/office/drawing/2014/main" id="{1CA3E518-1F3C-4231-870F-640CE884F77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198047" y="3787657"/>
                  <a:ext cx="3926526" cy="0"/>
                </a:xfrm>
                <a:prstGeom prst="line">
                  <a:avLst/>
                </a:prstGeom>
                <a:ln w="57150">
                  <a:solidFill>
                    <a:srgbClr val="8600D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2" name="Прямоугольник 81">
                <a:extLst>
                  <a:ext uri="{FF2B5EF4-FFF2-40B4-BE49-F238E27FC236}">
                    <a16:creationId xmlns:a16="http://schemas.microsoft.com/office/drawing/2014/main" id="{9788C101-6FE2-431B-B5A2-C64C3A504B69}"/>
                  </a:ext>
                </a:extLst>
              </p:cNvPr>
              <p:cNvSpPr/>
              <p:nvPr/>
            </p:nvSpPr>
            <p:spPr>
              <a:xfrm>
                <a:off x="4858746" y="1371326"/>
                <a:ext cx="304884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2000" b="1" dirty="0">
                    <a:solidFill>
                      <a:schemeClr val="tx2"/>
                    </a:solidFill>
                    <a:latin typeface="Calibri" panose="020F0502020204030204" pitchFamily="34" charset="0"/>
                  </a:rPr>
                  <a:t>«Грань – Учебная страна»</a:t>
                </a:r>
              </a:p>
            </p:txBody>
          </p:sp>
        </p:grpSp>
        <p:grpSp>
          <p:nvGrpSpPr>
            <p:cNvPr id="134" name="Группа 133">
              <a:extLst>
                <a:ext uri="{FF2B5EF4-FFF2-40B4-BE49-F238E27FC236}">
                  <a16:creationId xmlns:a16="http://schemas.microsoft.com/office/drawing/2014/main" id="{B29BD106-75B3-4113-84AF-983ECAFF39C1}"/>
                </a:ext>
              </a:extLst>
            </p:cNvPr>
            <p:cNvGrpSpPr/>
            <p:nvPr/>
          </p:nvGrpSpPr>
          <p:grpSpPr>
            <a:xfrm>
              <a:off x="3330292" y="8091436"/>
              <a:ext cx="1319176" cy="984323"/>
              <a:chOff x="381224" y="7033435"/>
              <a:chExt cx="1319176" cy="984323"/>
            </a:xfrm>
          </p:grpSpPr>
          <p:pic>
            <p:nvPicPr>
              <p:cNvPr id="135" name="Рисунок 134">
                <a:extLst>
                  <a:ext uri="{FF2B5EF4-FFF2-40B4-BE49-F238E27FC236}">
                    <a16:creationId xmlns:a16="http://schemas.microsoft.com/office/drawing/2014/main" id="{508934D9-F10F-4B23-88A8-D266DDC6F5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>
              <a:xfrm>
                <a:off x="1101403" y="7033435"/>
                <a:ext cx="598997" cy="984323"/>
              </a:xfrm>
              <a:prstGeom prst="rect">
                <a:avLst/>
              </a:prstGeom>
              <a:noFill/>
            </p:spPr>
          </p:pic>
          <p:pic>
            <p:nvPicPr>
              <p:cNvPr id="136" name="Рисунок 135">
                <a:extLst>
                  <a:ext uri="{FF2B5EF4-FFF2-40B4-BE49-F238E27FC236}">
                    <a16:creationId xmlns:a16="http://schemas.microsoft.com/office/drawing/2014/main" id="{D33CEE5F-4E04-4494-B3D9-AFB5C7CE4E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1224" y="7177583"/>
                <a:ext cx="598997" cy="722292"/>
              </a:xfrm>
              <a:prstGeom prst="rect">
                <a:avLst/>
              </a:prstGeom>
            </p:spPr>
          </p:pic>
        </p:grpSp>
      </p:grpSp>
      <p:grpSp>
        <p:nvGrpSpPr>
          <p:cNvPr id="14" name="Группа 13"/>
          <p:cNvGrpSpPr/>
          <p:nvPr/>
        </p:nvGrpSpPr>
        <p:grpSpPr>
          <a:xfrm>
            <a:off x="4738184" y="3034745"/>
            <a:ext cx="6054770" cy="1861571"/>
            <a:chOff x="4715661" y="1721582"/>
            <a:chExt cx="6054770" cy="1861571"/>
          </a:xfrm>
        </p:grpSpPr>
        <p:grpSp>
          <p:nvGrpSpPr>
            <p:cNvPr id="67" name="Оранжевый1">
              <a:extLst>
                <a:ext uri="{FF2B5EF4-FFF2-40B4-BE49-F238E27FC236}">
                  <a16:creationId xmlns:a16="http://schemas.microsoft.com/office/drawing/2014/main" id="{01FAE52F-8E08-4959-BC9E-734543E1062E}"/>
                </a:ext>
              </a:extLst>
            </p:cNvPr>
            <p:cNvGrpSpPr/>
            <p:nvPr/>
          </p:nvGrpSpPr>
          <p:grpSpPr>
            <a:xfrm>
              <a:off x="4715661" y="1721582"/>
              <a:ext cx="6054770" cy="1444393"/>
              <a:chOff x="5621467" y="3527657"/>
              <a:chExt cx="6054770" cy="1444393"/>
            </a:xfrm>
          </p:grpSpPr>
          <p:grpSp>
            <p:nvGrpSpPr>
              <p:cNvPr id="68" name="Группа 67">
                <a:extLst>
                  <a:ext uri="{FF2B5EF4-FFF2-40B4-BE49-F238E27FC236}">
                    <a16:creationId xmlns:a16="http://schemas.microsoft.com/office/drawing/2014/main" id="{736F0C60-CACA-4E52-A5AF-2A5D1A3D685B}"/>
                  </a:ext>
                </a:extLst>
              </p:cNvPr>
              <p:cNvGrpSpPr/>
              <p:nvPr/>
            </p:nvGrpSpPr>
            <p:grpSpPr>
              <a:xfrm>
                <a:off x="5621467" y="4332818"/>
                <a:ext cx="5877104" cy="639232"/>
                <a:chOff x="5621467" y="4332818"/>
                <a:chExt cx="5877104" cy="639232"/>
              </a:xfrm>
            </p:grpSpPr>
            <p:cxnSp>
              <p:nvCxnSpPr>
                <p:cNvPr id="70" name="Прямая соединительная линия 69">
                  <a:extLst>
                    <a:ext uri="{FF2B5EF4-FFF2-40B4-BE49-F238E27FC236}">
                      <a16:creationId xmlns:a16="http://schemas.microsoft.com/office/drawing/2014/main" id="{F353A1EC-2911-440D-819F-FB0929B9332C}"/>
                    </a:ext>
                  </a:extLst>
                </p:cNvPr>
                <p:cNvCxnSpPr/>
                <p:nvPr/>
              </p:nvCxnSpPr>
              <p:spPr>
                <a:xfrm flipV="1">
                  <a:off x="5621467" y="4332818"/>
                  <a:ext cx="782108" cy="639232"/>
                </a:xfrm>
                <a:prstGeom prst="line">
                  <a:avLst/>
                </a:prstGeom>
                <a:ln w="57150">
                  <a:solidFill>
                    <a:srgbClr val="FF841F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Прямая соединительная линия 70">
                  <a:extLst>
                    <a:ext uri="{FF2B5EF4-FFF2-40B4-BE49-F238E27FC236}">
                      <a16:creationId xmlns:a16="http://schemas.microsoft.com/office/drawing/2014/main" id="{0EC2D319-7413-4A88-83AE-F5DEABC801E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394935" y="4332818"/>
                  <a:ext cx="5103636" cy="0"/>
                </a:xfrm>
                <a:prstGeom prst="line">
                  <a:avLst/>
                </a:prstGeom>
                <a:ln w="57150">
                  <a:solidFill>
                    <a:srgbClr val="FF841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9" name="Прямоугольник 68">
                <a:extLst>
                  <a:ext uri="{FF2B5EF4-FFF2-40B4-BE49-F238E27FC236}">
                    <a16:creationId xmlns:a16="http://schemas.microsoft.com/office/drawing/2014/main" id="{9788C101-6FE2-431B-B5A2-C64C3A504B69}"/>
                  </a:ext>
                </a:extLst>
              </p:cNvPr>
              <p:cNvSpPr/>
              <p:nvPr/>
            </p:nvSpPr>
            <p:spPr>
              <a:xfrm>
                <a:off x="6403575" y="3527657"/>
                <a:ext cx="5272662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b="1" dirty="0">
                    <a:solidFill>
                      <a:schemeClr val="tx2"/>
                    </a:solidFill>
                    <a:latin typeface="Calibri" panose="020F0502020204030204" pitchFamily="34" charset="0"/>
                  </a:rPr>
                  <a:t>«</a:t>
                </a:r>
                <a:r>
                  <a:rPr lang="ru-RU" sz="2000" b="1" dirty="0">
                    <a:solidFill>
                      <a:schemeClr val="tx2"/>
                    </a:solidFill>
                    <a:latin typeface="Calibri" panose="020F0502020204030204" pitchFamily="34" charset="0"/>
                  </a:rPr>
                  <a:t>Контингент СКПВ</a:t>
                </a:r>
                <a:r>
                  <a:rPr lang="ru-RU" b="1" dirty="0">
                    <a:solidFill>
                      <a:schemeClr val="tx2"/>
                    </a:solidFill>
                    <a:latin typeface="Calibri" panose="020F0502020204030204" pitchFamily="34" charset="0"/>
                  </a:rPr>
                  <a:t>»  - Организация совместных </a:t>
                </a:r>
              </a:p>
              <a:p>
                <a:r>
                  <a:rPr lang="ru-RU" b="1" dirty="0">
                    <a:solidFill>
                      <a:schemeClr val="tx2"/>
                    </a:solidFill>
                    <a:latin typeface="Calibri" panose="020F0502020204030204" pitchFamily="34" charset="0"/>
                  </a:rPr>
                  <a:t>учений пограничных ведомств стран Содружества</a:t>
                </a:r>
              </a:p>
            </p:txBody>
          </p:sp>
        </p:grpSp>
        <p:grpSp>
          <p:nvGrpSpPr>
            <p:cNvPr id="4" name="Группа 3"/>
            <p:cNvGrpSpPr/>
            <p:nvPr/>
          </p:nvGrpSpPr>
          <p:grpSpPr>
            <a:xfrm>
              <a:off x="5621791" y="2598830"/>
              <a:ext cx="4887489" cy="984323"/>
              <a:chOff x="4609713" y="-1205623"/>
              <a:chExt cx="4887489" cy="984323"/>
            </a:xfrm>
          </p:grpSpPr>
          <p:pic>
            <p:nvPicPr>
              <p:cNvPr id="85" name="Рисунок 8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84742" y="-1099772"/>
                <a:ext cx="876250" cy="876250"/>
              </a:xfrm>
              <a:prstGeom prst="rect">
                <a:avLst/>
              </a:prstGeom>
            </p:spPr>
          </p:pic>
          <p:pic>
            <p:nvPicPr>
              <p:cNvPr id="86" name="Рисунок 85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286" b="99714" l="0" r="99254">
                            <a14:foregroundMark x1="31343" y1="20000" x2="31343" y2="20000"/>
                            <a14:foregroundMark x1="19776" y1="16286" x2="19776" y2="16286"/>
                            <a14:foregroundMark x1="26119" y1="17429" x2="26119" y2="17429"/>
                            <a14:foregroundMark x1="27239" y1="14857" x2="27239" y2="14857"/>
                            <a14:foregroundMark x1="33582" y1="14286" x2="33582" y2="14286"/>
                            <a14:foregroundMark x1="40672" y1="14000" x2="40672" y2="14000"/>
                            <a14:foregroundMark x1="47388" y1="15429" x2="47388" y2="15429"/>
                            <a14:foregroundMark x1="48507" y1="16571" x2="48507" y2="16571"/>
                            <a14:foregroundMark x1="61940" y1="16286" x2="61940" y2="16286"/>
                            <a14:foregroundMark x1="70522" y1="15143" x2="70522" y2="15143"/>
                            <a14:foregroundMark x1="76866" y1="17143" x2="76866" y2="17143"/>
                            <a14:foregroundMark x1="76866" y1="17143" x2="76866" y2="17143"/>
                            <a14:foregroundMark x1="34328" y1="20286" x2="34328" y2="20286"/>
                            <a14:foregroundMark x1="76866" y1="14000" x2="76866" y2="14000"/>
                            <a14:foregroundMark x1="41418" y1="22857" x2="41418" y2="22857"/>
                            <a14:foregroundMark x1="48507" y1="21429" x2="48507" y2="21429"/>
                            <a14:foregroundMark x1="55597" y1="20857" x2="55597" y2="20857"/>
                            <a14:foregroundMark x1="59701" y1="21143" x2="59701" y2="21143"/>
                            <a14:foregroundMark x1="66418" y1="21143" x2="66418" y2="2114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9" b="-12"/>
              <a:stretch/>
            </p:blipFill>
            <p:spPr>
              <a:xfrm>
                <a:off x="5966976" y="-965211"/>
                <a:ext cx="567919" cy="743771"/>
              </a:xfrm>
              <a:prstGeom prst="rect">
                <a:avLst/>
              </a:prstGeom>
            </p:spPr>
          </p:pic>
          <p:pic>
            <p:nvPicPr>
              <p:cNvPr id="87" name="Рисунок 86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75457" y="-899106"/>
                <a:ext cx="643724" cy="643724"/>
              </a:xfrm>
              <a:prstGeom prst="rect">
                <a:avLst/>
              </a:prstGeom>
            </p:spPr>
          </p:pic>
          <p:pic>
            <p:nvPicPr>
              <p:cNvPr id="88" name="Рисунок 87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613" r="6956"/>
              <a:stretch/>
            </p:blipFill>
            <p:spPr>
              <a:xfrm>
                <a:off x="8247451" y="-933000"/>
                <a:ext cx="602352" cy="681153"/>
              </a:xfrm>
              <a:prstGeom prst="rect">
                <a:avLst/>
              </a:prstGeom>
            </p:spPr>
          </p:pic>
          <p:pic>
            <p:nvPicPr>
              <p:cNvPr id="89" name="Рисунок 88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965" r="14548"/>
              <a:stretch/>
            </p:blipFill>
            <p:spPr>
              <a:xfrm>
                <a:off x="8904686" y="-1084753"/>
                <a:ext cx="592516" cy="828849"/>
              </a:xfrm>
              <a:prstGeom prst="rect">
                <a:avLst/>
              </a:prstGeom>
            </p:spPr>
          </p:pic>
          <p:pic>
            <p:nvPicPr>
              <p:cNvPr id="107" name="Рисунок 106">
                <a:extLst>
                  <a:ext uri="{FF2B5EF4-FFF2-40B4-BE49-F238E27FC236}">
                    <a16:creationId xmlns:a16="http://schemas.microsoft.com/office/drawing/2014/main" id="{0155F8D1-68BA-4F55-A892-0DE7A1C54B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09713" y="-973404"/>
                <a:ext cx="598997" cy="722292"/>
              </a:xfrm>
              <a:prstGeom prst="rect">
                <a:avLst/>
              </a:prstGeom>
            </p:spPr>
          </p:pic>
          <p:pic>
            <p:nvPicPr>
              <p:cNvPr id="108" name="Рисунок 107">
                <a:extLst>
                  <a:ext uri="{FF2B5EF4-FFF2-40B4-BE49-F238E27FC236}">
                    <a16:creationId xmlns:a16="http://schemas.microsoft.com/office/drawing/2014/main" id="{9D7AFEC3-C88F-400E-BC6A-B082EF91AD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>
              <a:xfrm>
                <a:off x="5288860" y="-1205623"/>
                <a:ext cx="598997" cy="984323"/>
              </a:xfrm>
              <a:prstGeom prst="rect">
                <a:avLst/>
              </a:prstGeom>
              <a:noFill/>
            </p:spPr>
          </p:pic>
        </p:grpSp>
      </p:grpSp>
      <p:grpSp>
        <p:nvGrpSpPr>
          <p:cNvPr id="21" name="Группа 20"/>
          <p:cNvGrpSpPr/>
          <p:nvPr/>
        </p:nvGrpSpPr>
        <p:grpSpPr>
          <a:xfrm>
            <a:off x="3309027" y="761414"/>
            <a:ext cx="8770528" cy="1856813"/>
            <a:chOff x="-4460215" y="806716"/>
            <a:chExt cx="9415781" cy="1856813"/>
          </a:xfrm>
        </p:grpSpPr>
        <p:grpSp>
          <p:nvGrpSpPr>
            <p:cNvPr id="10" name="СКПВ2"/>
            <p:cNvGrpSpPr/>
            <p:nvPr/>
          </p:nvGrpSpPr>
          <p:grpSpPr>
            <a:xfrm>
              <a:off x="-4460215" y="806716"/>
              <a:ext cx="9415781" cy="1623533"/>
              <a:chOff x="4555935" y="1134905"/>
              <a:chExt cx="9415781" cy="1623533"/>
            </a:xfrm>
          </p:grpSpPr>
          <p:grpSp>
            <p:nvGrpSpPr>
              <p:cNvPr id="39" name="Группа 38">
                <a:extLst>
                  <a:ext uri="{FF2B5EF4-FFF2-40B4-BE49-F238E27FC236}">
                    <a16:creationId xmlns:a16="http://schemas.microsoft.com/office/drawing/2014/main" id="{649B9B00-C0C6-4E4C-ABE1-D002CD25C972}"/>
                  </a:ext>
                </a:extLst>
              </p:cNvPr>
              <p:cNvGrpSpPr/>
              <p:nvPr/>
            </p:nvGrpSpPr>
            <p:grpSpPr>
              <a:xfrm>
                <a:off x="4555935" y="1920272"/>
                <a:ext cx="8688807" cy="838166"/>
                <a:chOff x="3931920" y="2231136"/>
                <a:chExt cx="6172852" cy="694944"/>
              </a:xfrm>
            </p:grpSpPr>
            <p:cxnSp>
              <p:nvCxnSpPr>
                <p:cNvPr id="40" name="Прямая соединительная линия 39">
                  <a:extLst>
                    <a:ext uri="{FF2B5EF4-FFF2-40B4-BE49-F238E27FC236}">
                      <a16:creationId xmlns:a16="http://schemas.microsoft.com/office/drawing/2014/main" id="{C620833D-BCEA-4A40-858D-2C5DCFF9987C}"/>
                    </a:ext>
                  </a:extLst>
                </p:cNvPr>
                <p:cNvCxnSpPr/>
                <p:nvPr/>
              </p:nvCxnSpPr>
              <p:spPr>
                <a:xfrm flipV="1">
                  <a:off x="3931920" y="2231136"/>
                  <a:ext cx="841248" cy="694944"/>
                </a:xfrm>
                <a:prstGeom prst="line">
                  <a:avLst/>
                </a:prstGeom>
                <a:ln w="57150">
                  <a:solidFill>
                    <a:srgbClr val="7DE6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Прямая соединительная линия 40">
                  <a:extLst>
                    <a:ext uri="{FF2B5EF4-FFF2-40B4-BE49-F238E27FC236}">
                      <a16:creationId xmlns:a16="http://schemas.microsoft.com/office/drawing/2014/main" id="{841FDB84-B2E9-4984-9AD3-53BEA3990F0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764405" y="2234315"/>
                  <a:ext cx="5340367" cy="10397"/>
                </a:xfrm>
                <a:prstGeom prst="line">
                  <a:avLst/>
                </a:prstGeom>
                <a:ln w="57150">
                  <a:solidFill>
                    <a:srgbClr val="7DE6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9" name="Прямоугольник 58">
                <a:extLst>
                  <a:ext uri="{FF2B5EF4-FFF2-40B4-BE49-F238E27FC236}">
                    <a16:creationId xmlns:a16="http://schemas.microsoft.com/office/drawing/2014/main" id="{9788C101-6FE2-431B-B5A2-C64C3A504B69}"/>
                  </a:ext>
                </a:extLst>
              </p:cNvPr>
              <p:cNvSpPr/>
              <p:nvPr/>
            </p:nvSpPr>
            <p:spPr>
              <a:xfrm>
                <a:off x="5901872" y="1134905"/>
                <a:ext cx="8069844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b="1" dirty="0" smtClean="0">
                    <a:solidFill>
                      <a:schemeClr val="tx2"/>
                    </a:solidFill>
                    <a:latin typeface="Calibri" panose="020F0502020204030204" pitchFamily="34" charset="0"/>
                  </a:rPr>
                  <a:t>«Грань-Пространство</a:t>
                </a:r>
                <a:r>
                  <a:rPr lang="ru-RU" b="1" dirty="0">
                    <a:solidFill>
                      <a:schemeClr val="tx2"/>
                    </a:solidFill>
                    <a:latin typeface="Calibri" panose="020F0502020204030204" pitchFamily="34" charset="0"/>
                  </a:rPr>
                  <a:t>» – Формирование единого </a:t>
                </a:r>
                <a:r>
                  <a:rPr lang="ru-RU" b="1" dirty="0" smtClean="0">
                    <a:solidFill>
                      <a:schemeClr val="tx2"/>
                    </a:solidFill>
                    <a:latin typeface="Calibri" panose="020F0502020204030204" pitchFamily="34" charset="0"/>
                  </a:rPr>
                  <a:t>информационного пространства </a:t>
                </a:r>
                <a:r>
                  <a:rPr lang="ru-RU" b="1" dirty="0">
                    <a:solidFill>
                      <a:schemeClr val="tx2"/>
                    </a:solidFill>
                    <a:latin typeface="Calibri" panose="020F0502020204030204" pitchFamily="34" charset="0"/>
                  </a:rPr>
                  <a:t>стран СНГ в пограничной сфере </a:t>
                </a:r>
              </a:p>
            </p:txBody>
          </p:sp>
        </p:grpSp>
        <p:grpSp>
          <p:nvGrpSpPr>
            <p:cNvPr id="19" name="Группа 18"/>
            <p:cNvGrpSpPr/>
            <p:nvPr/>
          </p:nvGrpSpPr>
          <p:grpSpPr>
            <a:xfrm>
              <a:off x="-2292510" y="1679206"/>
              <a:ext cx="5546298" cy="984323"/>
              <a:chOff x="2096002" y="-1190127"/>
              <a:chExt cx="5546298" cy="984323"/>
            </a:xfrm>
          </p:grpSpPr>
          <p:pic>
            <p:nvPicPr>
              <p:cNvPr id="90" name="Рисунок 89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07712" y="-876906"/>
                <a:ext cx="634588" cy="634588"/>
              </a:xfrm>
              <a:prstGeom prst="rect">
                <a:avLst/>
              </a:prstGeom>
            </p:spPr>
          </p:pic>
          <p:grpSp>
            <p:nvGrpSpPr>
              <p:cNvPr id="130" name="Группа 129"/>
              <p:cNvGrpSpPr/>
              <p:nvPr/>
            </p:nvGrpSpPr>
            <p:grpSpPr>
              <a:xfrm>
                <a:off x="2096002" y="-1190127"/>
                <a:ext cx="4887489" cy="984323"/>
                <a:chOff x="4609713" y="-1205623"/>
                <a:chExt cx="4887489" cy="984323"/>
              </a:xfrm>
            </p:grpSpPr>
            <p:pic>
              <p:nvPicPr>
                <p:cNvPr id="137" name="Рисунок 136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384742" y="-1099772"/>
                  <a:ext cx="876250" cy="876250"/>
                </a:xfrm>
                <a:prstGeom prst="rect">
                  <a:avLst/>
                </a:prstGeom>
              </p:spPr>
            </p:pic>
            <p:pic>
              <p:nvPicPr>
                <p:cNvPr id="140" name="Рисунок 139"/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286" b="99714" l="0" r="99254">
                              <a14:foregroundMark x1="31343" y1="20000" x2="31343" y2="20000"/>
                              <a14:foregroundMark x1="19776" y1="16286" x2="19776" y2="16286"/>
                              <a14:foregroundMark x1="26119" y1="17429" x2="26119" y2="17429"/>
                              <a14:foregroundMark x1="27239" y1="14857" x2="27239" y2="14857"/>
                              <a14:foregroundMark x1="33582" y1="14286" x2="33582" y2="14286"/>
                              <a14:foregroundMark x1="40672" y1="14000" x2="40672" y2="14000"/>
                              <a14:foregroundMark x1="47388" y1="15429" x2="47388" y2="15429"/>
                              <a14:foregroundMark x1="48507" y1="16571" x2="48507" y2="16571"/>
                              <a14:foregroundMark x1="61940" y1="16286" x2="61940" y2="16286"/>
                              <a14:foregroundMark x1="70522" y1="15143" x2="70522" y2="15143"/>
                              <a14:foregroundMark x1="76866" y1="17143" x2="76866" y2="17143"/>
                              <a14:foregroundMark x1="76866" y1="17143" x2="76866" y2="17143"/>
                              <a14:foregroundMark x1="34328" y1="20286" x2="34328" y2="20286"/>
                              <a14:foregroundMark x1="76866" y1="14000" x2="76866" y2="14000"/>
                              <a14:foregroundMark x1="41418" y1="22857" x2="41418" y2="22857"/>
                              <a14:foregroundMark x1="48507" y1="21429" x2="48507" y2="21429"/>
                              <a14:foregroundMark x1="55597" y1="20857" x2="55597" y2="20857"/>
                              <a14:foregroundMark x1="59701" y1="21143" x2="59701" y2="21143"/>
                              <a14:foregroundMark x1="66418" y1="21143" x2="66418" y2="21143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69" b="-12"/>
                <a:stretch/>
              </p:blipFill>
              <p:spPr>
                <a:xfrm>
                  <a:off x="5966976" y="-965211"/>
                  <a:ext cx="567919" cy="743771"/>
                </a:xfrm>
                <a:prstGeom prst="rect">
                  <a:avLst/>
                </a:prstGeom>
              </p:spPr>
            </p:pic>
            <p:pic>
              <p:nvPicPr>
                <p:cNvPr id="142" name="Рисунок 141"/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675457" y="-899106"/>
                  <a:ext cx="643724" cy="643724"/>
                </a:xfrm>
                <a:prstGeom prst="rect">
                  <a:avLst/>
                </a:prstGeom>
              </p:spPr>
            </p:pic>
            <p:pic>
              <p:nvPicPr>
                <p:cNvPr id="143" name="Рисунок 142"/>
                <p:cNvPicPr>
                  <a:picLocks noChangeAspect="1"/>
                </p:cNvPicPr>
                <p:nvPr/>
              </p:nvPicPr>
              <p:blipFill rotWithShape="1"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613" r="6956"/>
                <a:stretch/>
              </p:blipFill>
              <p:spPr>
                <a:xfrm>
                  <a:off x="8247451" y="-933000"/>
                  <a:ext cx="602352" cy="681153"/>
                </a:xfrm>
                <a:prstGeom prst="rect">
                  <a:avLst/>
                </a:prstGeom>
              </p:spPr>
            </p:pic>
            <p:pic>
              <p:nvPicPr>
                <p:cNvPr id="144" name="Рисунок 143"/>
                <p:cNvPicPr>
                  <a:picLocks noChangeAspect="1"/>
                </p:cNvPicPr>
                <p:nvPr/>
              </p:nvPicPr>
              <p:blipFill rotWithShape="1"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965" r="14548"/>
                <a:stretch/>
              </p:blipFill>
              <p:spPr>
                <a:xfrm>
                  <a:off x="8904686" y="-1084753"/>
                  <a:ext cx="592516" cy="828849"/>
                </a:xfrm>
                <a:prstGeom prst="rect">
                  <a:avLst/>
                </a:prstGeom>
              </p:spPr>
            </p:pic>
            <p:pic>
              <p:nvPicPr>
                <p:cNvPr id="145" name="Рисунок 144">
                  <a:extLst>
                    <a:ext uri="{FF2B5EF4-FFF2-40B4-BE49-F238E27FC236}">
                      <a16:creationId xmlns:a16="http://schemas.microsoft.com/office/drawing/2014/main" id="{0155F8D1-68BA-4F55-A892-0DE7A1C54B9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09713" y="-973404"/>
                  <a:ext cx="598997" cy="722292"/>
                </a:xfrm>
                <a:prstGeom prst="rect">
                  <a:avLst/>
                </a:prstGeom>
              </p:spPr>
            </p:pic>
            <p:pic>
              <p:nvPicPr>
                <p:cNvPr id="146" name="Рисунок 145">
                  <a:extLst>
                    <a:ext uri="{FF2B5EF4-FFF2-40B4-BE49-F238E27FC236}">
                      <a16:creationId xmlns:a16="http://schemas.microsoft.com/office/drawing/2014/main" id="{9D7AFEC3-C88F-400E-BC6A-B082EF91AD1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>
                <a:xfrm>
                  <a:off x="5288860" y="-1205623"/>
                  <a:ext cx="598997" cy="984323"/>
                </a:xfrm>
                <a:prstGeom prst="rect">
                  <a:avLst/>
                </a:prstGeom>
                <a:noFill/>
              </p:spPr>
            </p:pic>
          </p:grpSp>
        </p:grpSp>
      </p:grpSp>
      <p:grpSp>
        <p:nvGrpSpPr>
          <p:cNvPr id="16" name="Группа 15"/>
          <p:cNvGrpSpPr/>
          <p:nvPr/>
        </p:nvGrpSpPr>
        <p:grpSpPr>
          <a:xfrm>
            <a:off x="3939002" y="1209192"/>
            <a:ext cx="7010736" cy="1853605"/>
            <a:chOff x="9078691" y="-1766919"/>
            <a:chExt cx="7010736" cy="1853605"/>
          </a:xfrm>
        </p:grpSpPr>
        <p:grpSp>
          <p:nvGrpSpPr>
            <p:cNvPr id="54" name="Оранжевый2">
              <a:extLst>
                <a:ext uri="{FF2B5EF4-FFF2-40B4-BE49-F238E27FC236}">
                  <a16:creationId xmlns:a16="http://schemas.microsoft.com/office/drawing/2014/main" id="{01FAE52F-8E08-4959-BC9E-734543E1062E}"/>
                </a:ext>
              </a:extLst>
            </p:cNvPr>
            <p:cNvGrpSpPr/>
            <p:nvPr/>
          </p:nvGrpSpPr>
          <p:grpSpPr>
            <a:xfrm>
              <a:off x="9078691" y="-1766919"/>
              <a:ext cx="7010736" cy="1454784"/>
              <a:chOff x="5621467" y="3517266"/>
              <a:chExt cx="7010736" cy="1454784"/>
            </a:xfrm>
          </p:grpSpPr>
          <p:grpSp>
            <p:nvGrpSpPr>
              <p:cNvPr id="51" name="Группа 50">
                <a:extLst>
                  <a:ext uri="{FF2B5EF4-FFF2-40B4-BE49-F238E27FC236}">
                    <a16:creationId xmlns:a16="http://schemas.microsoft.com/office/drawing/2014/main" id="{736F0C60-CACA-4E52-A5AF-2A5D1A3D685B}"/>
                  </a:ext>
                </a:extLst>
              </p:cNvPr>
              <p:cNvGrpSpPr/>
              <p:nvPr/>
            </p:nvGrpSpPr>
            <p:grpSpPr>
              <a:xfrm>
                <a:off x="5621467" y="4332818"/>
                <a:ext cx="6867107" cy="639232"/>
                <a:chOff x="5621467" y="4332818"/>
                <a:chExt cx="6867107" cy="639232"/>
              </a:xfrm>
            </p:grpSpPr>
            <p:cxnSp>
              <p:nvCxnSpPr>
                <p:cNvPr id="48" name="Прямая соединительная линия 47">
                  <a:extLst>
                    <a:ext uri="{FF2B5EF4-FFF2-40B4-BE49-F238E27FC236}">
                      <a16:creationId xmlns:a16="http://schemas.microsoft.com/office/drawing/2014/main" id="{F353A1EC-2911-440D-819F-FB0929B9332C}"/>
                    </a:ext>
                  </a:extLst>
                </p:cNvPr>
                <p:cNvCxnSpPr/>
                <p:nvPr/>
              </p:nvCxnSpPr>
              <p:spPr>
                <a:xfrm flipV="1">
                  <a:off x="5621467" y="4332818"/>
                  <a:ext cx="782108" cy="639232"/>
                </a:xfrm>
                <a:prstGeom prst="line">
                  <a:avLst/>
                </a:prstGeom>
                <a:ln w="57150">
                  <a:solidFill>
                    <a:srgbClr val="FF841F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Прямая соединительная линия 49">
                  <a:extLst>
                    <a:ext uri="{FF2B5EF4-FFF2-40B4-BE49-F238E27FC236}">
                      <a16:creationId xmlns:a16="http://schemas.microsoft.com/office/drawing/2014/main" id="{0EC2D319-7413-4A88-83AE-F5DEABC801E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394935" y="4332818"/>
                  <a:ext cx="6093639" cy="0"/>
                </a:xfrm>
                <a:prstGeom prst="line">
                  <a:avLst/>
                </a:prstGeom>
                <a:ln w="57150">
                  <a:solidFill>
                    <a:srgbClr val="FF841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2" name="Прямоугольник 51">
                <a:extLst>
                  <a:ext uri="{FF2B5EF4-FFF2-40B4-BE49-F238E27FC236}">
                    <a16:creationId xmlns:a16="http://schemas.microsoft.com/office/drawing/2014/main" id="{9788C101-6FE2-431B-B5A2-C64C3A504B69}"/>
                  </a:ext>
                </a:extLst>
              </p:cNvPr>
              <p:cNvSpPr/>
              <p:nvPr/>
            </p:nvSpPr>
            <p:spPr>
              <a:xfrm>
                <a:off x="6403575" y="3517266"/>
                <a:ext cx="6228628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b="1" dirty="0">
                    <a:solidFill>
                      <a:schemeClr val="tx2"/>
                    </a:solidFill>
                    <a:latin typeface="Calibri" panose="020F0502020204030204" pitchFamily="34" charset="0"/>
                  </a:rPr>
                  <a:t>«</a:t>
                </a:r>
                <a:r>
                  <a:rPr lang="ru-RU" sz="2000" b="1" dirty="0" smtClean="0">
                    <a:solidFill>
                      <a:schemeClr val="tx2"/>
                    </a:solidFill>
                    <a:latin typeface="Calibri" panose="020F0502020204030204" pitchFamily="34" charset="0"/>
                  </a:rPr>
                  <a:t>Чемпионат СКПВ</a:t>
                </a:r>
                <a:r>
                  <a:rPr lang="ru-RU" b="1" dirty="0" smtClean="0">
                    <a:solidFill>
                      <a:schemeClr val="tx2"/>
                    </a:solidFill>
                    <a:latin typeface="Calibri" panose="020F0502020204030204" pitchFamily="34" charset="0"/>
                  </a:rPr>
                  <a:t>» </a:t>
                </a:r>
                <a:r>
                  <a:rPr lang="ru-RU" b="1" dirty="0">
                    <a:solidFill>
                      <a:schemeClr val="tx2"/>
                    </a:solidFill>
                    <a:latin typeface="Calibri" panose="020F0502020204030204" pitchFamily="34" charset="0"/>
                  </a:rPr>
                  <a:t>- Организация пограничного контроля</a:t>
                </a:r>
              </a:p>
              <a:p>
                <a:r>
                  <a:rPr lang="ru-RU" b="1" dirty="0">
                    <a:solidFill>
                      <a:schemeClr val="tx2"/>
                    </a:solidFill>
                    <a:latin typeface="Calibri" panose="020F0502020204030204" pitchFamily="34" charset="0"/>
                  </a:rPr>
                  <a:t> в ходе обеспечения международных мероприятий</a:t>
                </a:r>
              </a:p>
            </p:txBody>
          </p:sp>
        </p:grpSp>
        <p:grpSp>
          <p:nvGrpSpPr>
            <p:cNvPr id="147" name="Группа 146"/>
            <p:cNvGrpSpPr/>
            <p:nvPr/>
          </p:nvGrpSpPr>
          <p:grpSpPr>
            <a:xfrm>
              <a:off x="10459554" y="-897637"/>
              <a:ext cx="4887489" cy="984323"/>
              <a:chOff x="4609713" y="-1205623"/>
              <a:chExt cx="4887489" cy="984323"/>
            </a:xfrm>
          </p:grpSpPr>
          <p:pic>
            <p:nvPicPr>
              <p:cNvPr id="148" name="Рисунок 147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84742" y="-1099772"/>
                <a:ext cx="876250" cy="876250"/>
              </a:xfrm>
              <a:prstGeom prst="rect">
                <a:avLst/>
              </a:prstGeom>
            </p:spPr>
          </p:pic>
          <p:pic>
            <p:nvPicPr>
              <p:cNvPr id="149" name="Рисунок 148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286" b="99714" l="0" r="99254">
                            <a14:foregroundMark x1="31343" y1="20000" x2="31343" y2="20000"/>
                            <a14:foregroundMark x1="19776" y1="16286" x2="19776" y2="16286"/>
                            <a14:foregroundMark x1="26119" y1="17429" x2="26119" y2="17429"/>
                            <a14:foregroundMark x1="27239" y1="14857" x2="27239" y2="14857"/>
                            <a14:foregroundMark x1="33582" y1="14286" x2="33582" y2="14286"/>
                            <a14:foregroundMark x1="40672" y1="14000" x2="40672" y2="14000"/>
                            <a14:foregroundMark x1="47388" y1="15429" x2="47388" y2="15429"/>
                            <a14:foregroundMark x1="48507" y1="16571" x2="48507" y2="16571"/>
                            <a14:foregroundMark x1="61940" y1="16286" x2="61940" y2="16286"/>
                            <a14:foregroundMark x1="70522" y1="15143" x2="70522" y2="15143"/>
                            <a14:foregroundMark x1="76866" y1="17143" x2="76866" y2="17143"/>
                            <a14:foregroundMark x1="76866" y1="17143" x2="76866" y2="17143"/>
                            <a14:foregroundMark x1="34328" y1="20286" x2="34328" y2="20286"/>
                            <a14:foregroundMark x1="76866" y1="14000" x2="76866" y2="14000"/>
                            <a14:foregroundMark x1="41418" y1="22857" x2="41418" y2="22857"/>
                            <a14:foregroundMark x1="48507" y1="21429" x2="48507" y2="21429"/>
                            <a14:foregroundMark x1="55597" y1="20857" x2="55597" y2="20857"/>
                            <a14:foregroundMark x1="59701" y1="21143" x2="59701" y2="21143"/>
                            <a14:foregroundMark x1="66418" y1="21143" x2="66418" y2="2114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9" b="-12"/>
              <a:stretch/>
            </p:blipFill>
            <p:spPr>
              <a:xfrm>
                <a:off x="5966976" y="-965211"/>
                <a:ext cx="567919" cy="743771"/>
              </a:xfrm>
              <a:prstGeom prst="rect">
                <a:avLst/>
              </a:prstGeom>
            </p:spPr>
          </p:pic>
          <p:pic>
            <p:nvPicPr>
              <p:cNvPr id="150" name="Рисунок 149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75457" y="-899106"/>
                <a:ext cx="643724" cy="643724"/>
              </a:xfrm>
              <a:prstGeom prst="rect">
                <a:avLst/>
              </a:prstGeom>
            </p:spPr>
          </p:pic>
          <p:pic>
            <p:nvPicPr>
              <p:cNvPr id="151" name="Рисунок 150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613" r="6956"/>
              <a:stretch/>
            </p:blipFill>
            <p:spPr>
              <a:xfrm>
                <a:off x="8247451" y="-933000"/>
                <a:ext cx="602352" cy="681153"/>
              </a:xfrm>
              <a:prstGeom prst="rect">
                <a:avLst/>
              </a:prstGeom>
            </p:spPr>
          </p:pic>
          <p:pic>
            <p:nvPicPr>
              <p:cNvPr id="152" name="Рисунок 151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965" r="14548"/>
              <a:stretch/>
            </p:blipFill>
            <p:spPr>
              <a:xfrm>
                <a:off x="8904686" y="-1084753"/>
                <a:ext cx="592516" cy="828849"/>
              </a:xfrm>
              <a:prstGeom prst="rect">
                <a:avLst/>
              </a:prstGeom>
            </p:spPr>
          </p:pic>
          <p:pic>
            <p:nvPicPr>
              <p:cNvPr id="153" name="Рисунок 152">
                <a:extLst>
                  <a:ext uri="{FF2B5EF4-FFF2-40B4-BE49-F238E27FC236}">
                    <a16:creationId xmlns:a16="http://schemas.microsoft.com/office/drawing/2014/main" id="{0155F8D1-68BA-4F55-A892-0DE7A1C54B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09713" y="-973404"/>
                <a:ext cx="598997" cy="722292"/>
              </a:xfrm>
              <a:prstGeom prst="rect">
                <a:avLst/>
              </a:prstGeom>
            </p:spPr>
          </p:pic>
          <p:pic>
            <p:nvPicPr>
              <p:cNvPr id="154" name="Рисунок 153">
                <a:extLst>
                  <a:ext uri="{FF2B5EF4-FFF2-40B4-BE49-F238E27FC236}">
                    <a16:creationId xmlns:a16="http://schemas.microsoft.com/office/drawing/2014/main" id="{9D7AFEC3-C88F-400E-BC6A-B082EF91AD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>
              <a:xfrm>
                <a:off x="5288860" y="-1205623"/>
                <a:ext cx="598997" cy="984323"/>
              </a:xfrm>
              <a:prstGeom prst="rect">
                <a:avLst/>
              </a:prstGeom>
              <a:noFill/>
            </p:spPr>
          </p:pic>
        </p:grpSp>
      </p:grpSp>
      <p:grpSp>
        <p:nvGrpSpPr>
          <p:cNvPr id="18" name="Группа 17"/>
          <p:cNvGrpSpPr/>
          <p:nvPr/>
        </p:nvGrpSpPr>
        <p:grpSpPr>
          <a:xfrm>
            <a:off x="4741054" y="2717931"/>
            <a:ext cx="7225455" cy="1908645"/>
            <a:chOff x="702407" y="5975695"/>
            <a:chExt cx="7225455" cy="1908645"/>
          </a:xfrm>
        </p:grpSpPr>
        <p:grpSp>
          <p:nvGrpSpPr>
            <p:cNvPr id="8" name="Группа 7"/>
            <p:cNvGrpSpPr/>
            <p:nvPr/>
          </p:nvGrpSpPr>
          <p:grpSpPr>
            <a:xfrm>
              <a:off x="702407" y="5975695"/>
              <a:ext cx="7225455" cy="1692009"/>
              <a:chOff x="1409150" y="221260"/>
              <a:chExt cx="7225455" cy="1692009"/>
            </a:xfrm>
          </p:grpSpPr>
          <p:cxnSp>
            <p:nvCxnSpPr>
              <p:cNvPr id="66" name="Прямая соединительная линия 65">
                <a:extLst>
                  <a:ext uri="{FF2B5EF4-FFF2-40B4-BE49-F238E27FC236}">
                    <a16:creationId xmlns:a16="http://schemas.microsoft.com/office/drawing/2014/main" id="{841FDB84-B2E9-4984-9AD3-53BEA3990F0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580943" y="1078935"/>
                <a:ext cx="6043080" cy="1"/>
              </a:xfrm>
              <a:prstGeom prst="line">
                <a:avLst/>
              </a:prstGeom>
              <a:ln w="57150">
                <a:solidFill>
                  <a:srgbClr val="7DE6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" name="Группа 6"/>
              <p:cNvGrpSpPr/>
              <p:nvPr/>
            </p:nvGrpSpPr>
            <p:grpSpPr>
              <a:xfrm>
                <a:off x="1409150" y="221260"/>
                <a:ext cx="7225455" cy="1692009"/>
                <a:chOff x="1409150" y="221260"/>
                <a:chExt cx="7225455" cy="1692009"/>
              </a:xfrm>
            </p:grpSpPr>
            <p:cxnSp>
              <p:nvCxnSpPr>
                <p:cNvPr id="65" name="Прямая соединительная линия 64">
                  <a:extLst>
                    <a:ext uri="{FF2B5EF4-FFF2-40B4-BE49-F238E27FC236}">
                      <a16:creationId xmlns:a16="http://schemas.microsoft.com/office/drawing/2014/main" id="{C620833D-BCEA-4A40-858D-2C5DCFF9987C}"/>
                    </a:ext>
                  </a:extLst>
                </p:cNvPr>
                <p:cNvCxnSpPr/>
                <p:nvPr/>
              </p:nvCxnSpPr>
              <p:spPr>
                <a:xfrm flipV="1">
                  <a:off x="1409150" y="1075103"/>
                  <a:ext cx="1184127" cy="838166"/>
                </a:xfrm>
                <a:prstGeom prst="line">
                  <a:avLst/>
                </a:prstGeom>
                <a:ln w="57150">
                  <a:solidFill>
                    <a:srgbClr val="7DE6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" name="Прямоугольник 4"/>
                <p:cNvSpPr/>
                <p:nvPr/>
              </p:nvSpPr>
              <p:spPr>
                <a:xfrm>
                  <a:off x="2538605" y="221260"/>
                  <a:ext cx="6096000" cy="646331"/>
                </a:xfrm>
                <a:prstGeom prst="rect">
                  <a:avLst/>
                </a:prstGeom>
              </p:spPr>
              <p:txBody>
                <a:bodyPr>
                  <a:spAutoFit/>
                </a:bodyPr>
                <a:lstStyle/>
                <a:p>
                  <a:r>
                    <a:rPr lang="ru-RU" b="1" dirty="0">
                      <a:solidFill>
                        <a:schemeClr val="tx2"/>
                      </a:solidFill>
                      <a:latin typeface="Calibri" panose="020F0502020204030204" pitchFamily="34" charset="0"/>
                    </a:rPr>
                    <a:t>«Особые условия ПК» – Организация деятельности подразделений пограничного контроля в особых условиях</a:t>
                  </a:r>
                </a:p>
              </p:txBody>
            </p:sp>
          </p:grpSp>
        </p:grpSp>
        <p:grpSp>
          <p:nvGrpSpPr>
            <p:cNvPr id="155" name="Группа 154"/>
            <p:cNvGrpSpPr/>
            <p:nvPr/>
          </p:nvGrpSpPr>
          <p:grpSpPr>
            <a:xfrm>
              <a:off x="2451995" y="6900017"/>
              <a:ext cx="4887489" cy="984323"/>
              <a:chOff x="4609713" y="-1205623"/>
              <a:chExt cx="4887489" cy="984323"/>
            </a:xfrm>
          </p:grpSpPr>
          <p:pic>
            <p:nvPicPr>
              <p:cNvPr id="156" name="Рисунок 15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84742" y="-1099772"/>
                <a:ext cx="876250" cy="876250"/>
              </a:xfrm>
              <a:prstGeom prst="rect">
                <a:avLst/>
              </a:prstGeom>
            </p:spPr>
          </p:pic>
          <p:pic>
            <p:nvPicPr>
              <p:cNvPr id="157" name="Рисунок 156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286" b="99714" l="0" r="99254">
                            <a14:foregroundMark x1="31343" y1="20000" x2="31343" y2="20000"/>
                            <a14:foregroundMark x1="19776" y1="16286" x2="19776" y2="16286"/>
                            <a14:foregroundMark x1="26119" y1="17429" x2="26119" y2="17429"/>
                            <a14:foregroundMark x1="27239" y1="14857" x2="27239" y2="14857"/>
                            <a14:foregroundMark x1="33582" y1="14286" x2="33582" y2="14286"/>
                            <a14:foregroundMark x1="40672" y1="14000" x2="40672" y2="14000"/>
                            <a14:foregroundMark x1="47388" y1="15429" x2="47388" y2="15429"/>
                            <a14:foregroundMark x1="48507" y1="16571" x2="48507" y2="16571"/>
                            <a14:foregroundMark x1="61940" y1="16286" x2="61940" y2="16286"/>
                            <a14:foregroundMark x1="70522" y1="15143" x2="70522" y2="15143"/>
                            <a14:foregroundMark x1="76866" y1="17143" x2="76866" y2="17143"/>
                            <a14:foregroundMark x1="76866" y1="17143" x2="76866" y2="17143"/>
                            <a14:foregroundMark x1="34328" y1="20286" x2="34328" y2="20286"/>
                            <a14:foregroundMark x1="76866" y1="14000" x2="76866" y2="14000"/>
                            <a14:foregroundMark x1="41418" y1="22857" x2="41418" y2="22857"/>
                            <a14:foregroundMark x1="48507" y1="21429" x2="48507" y2="21429"/>
                            <a14:foregroundMark x1="55597" y1="20857" x2="55597" y2="20857"/>
                            <a14:foregroundMark x1="59701" y1="21143" x2="59701" y2="21143"/>
                            <a14:foregroundMark x1="66418" y1="21143" x2="66418" y2="2114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9" b="-12"/>
              <a:stretch/>
            </p:blipFill>
            <p:spPr>
              <a:xfrm>
                <a:off x="5966976" y="-965211"/>
                <a:ext cx="567919" cy="743771"/>
              </a:xfrm>
              <a:prstGeom prst="rect">
                <a:avLst/>
              </a:prstGeom>
            </p:spPr>
          </p:pic>
          <p:pic>
            <p:nvPicPr>
              <p:cNvPr id="158" name="Рисунок 157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75457" y="-899106"/>
                <a:ext cx="643724" cy="643724"/>
              </a:xfrm>
              <a:prstGeom prst="rect">
                <a:avLst/>
              </a:prstGeom>
            </p:spPr>
          </p:pic>
          <p:pic>
            <p:nvPicPr>
              <p:cNvPr id="159" name="Рисунок 158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613" r="6956"/>
              <a:stretch/>
            </p:blipFill>
            <p:spPr>
              <a:xfrm>
                <a:off x="8247451" y="-933000"/>
                <a:ext cx="602352" cy="681153"/>
              </a:xfrm>
              <a:prstGeom prst="rect">
                <a:avLst/>
              </a:prstGeom>
            </p:spPr>
          </p:pic>
          <p:pic>
            <p:nvPicPr>
              <p:cNvPr id="160" name="Рисунок 159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965" r="14548"/>
              <a:stretch/>
            </p:blipFill>
            <p:spPr>
              <a:xfrm>
                <a:off x="8904686" y="-1084753"/>
                <a:ext cx="592516" cy="828849"/>
              </a:xfrm>
              <a:prstGeom prst="rect">
                <a:avLst/>
              </a:prstGeom>
            </p:spPr>
          </p:pic>
          <p:pic>
            <p:nvPicPr>
              <p:cNvPr id="161" name="Рисунок 160">
                <a:extLst>
                  <a:ext uri="{FF2B5EF4-FFF2-40B4-BE49-F238E27FC236}">
                    <a16:creationId xmlns:a16="http://schemas.microsoft.com/office/drawing/2014/main" id="{0155F8D1-68BA-4F55-A892-0DE7A1C54B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09713" y="-973404"/>
                <a:ext cx="598997" cy="722292"/>
              </a:xfrm>
              <a:prstGeom prst="rect">
                <a:avLst/>
              </a:prstGeom>
            </p:spPr>
          </p:pic>
          <p:pic>
            <p:nvPicPr>
              <p:cNvPr id="162" name="Рисунок 161">
                <a:extLst>
                  <a:ext uri="{FF2B5EF4-FFF2-40B4-BE49-F238E27FC236}">
                    <a16:creationId xmlns:a16="http://schemas.microsoft.com/office/drawing/2014/main" id="{9D7AFEC3-C88F-400E-BC6A-B082EF91AD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>
              <a:xfrm>
                <a:off x="5288860" y="-1205623"/>
                <a:ext cx="598997" cy="984323"/>
              </a:xfrm>
              <a:prstGeom prst="rect">
                <a:avLst/>
              </a:prstGeom>
              <a:noFill/>
            </p:spPr>
          </p:pic>
        </p:grpSp>
      </p:grpSp>
      <p:grpSp>
        <p:nvGrpSpPr>
          <p:cNvPr id="20" name="Группа 19"/>
          <p:cNvGrpSpPr/>
          <p:nvPr/>
        </p:nvGrpSpPr>
        <p:grpSpPr>
          <a:xfrm>
            <a:off x="6350639" y="5345292"/>
            <a:ext cx="5213928" cy="804285"/>
            <a:chOff x="6350639" y="5345292"/>
            <a:chExt cx="5213928" cy="804285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6350639" y="5560505"/>
              <a:ext cx="5213928" cy="58907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indent="450215" algn="just">
                <a:lnSpc>
                  <a:spcPct val="150000"/>
                </a:lnSpc>
                <a:spcAft>
                  <a:spcPts val="0"/>
                </a:spcAft>
              </a:pPr>
              <a:r>
                <a:rPr lang="ru-RU" sz="2400" b="1" dirty="0">
                  <a:solidFill>
                    <a:schemeClr val="tx2"/>
                  </a:solidFill>
                  <a:latin typeface="Calibri" panose="020F0502020204030204" pitchFamily="34" charset="0"/>
                </a:rPr>
                <a:t>шифр «Грань-Координация-2024»</a:t>
              </a:r>
            </a:p>
          </p:txBody>
        </p:sp>
        <p:sp>
          <p:nvSpPr>
            <p:cNvPr id="95" name="Прямоугольник 94">
              <a:extLst>
                <a:ext uri="{FF2B5EF4-FFF2-40B4-BE49-F238E27FC236}">
                  <a16:creationId xmlns:a16="http://schemas.microsoft.com/office/drawing/2014/main" id="{1E42619C-20C7-4A1C-B7DB-C0C097229CAB}"/>
                </a:ext>
              </a:extLst>
            </p:cNvPr>
            <p:cNvSpPr/>
            <p:nvPr/>
          </p:nvSpPr>
          <p:spPr>
            <a:xfrm>
              <a:off x="8529935" y="5345292"/>
              <a:ext cx="115985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b="1" dirty="0">
                  <a:solidFill>
                    <a:srgbClr val="FF0000"/>
                  </a:solidFill>
                  <a:latin typeface="Calibri" panose="020F0502020204030204" pitchFamily="34" charset="0"/>
                </a:rPr>
                <a:t>2024 год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111553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2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90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0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40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60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90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2000"/>
                            </p:stCondLst>
                            <p:childTnLst>
                              <p:par>
                                <p:cTn id="5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5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40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2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2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6000"/>
                            </p:stCondLst>
                            <p:childTnLst>
                              <p:par>
                                <p:cTn id="6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7000"/>
                            </p:stCondLst>
                            <p:childTnLst>
                              <p:par>
                                <p:cTn id="67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3"/>
          <a:stretch/>
        </p:blipFill>
        <p:spPr>
          <a:xfrm>
            <a:off x="4215584" y="1751559"/>
            <a:ext cx="4727822" cy="4261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5" t="8472" r="4791" b="16528"/>
          <a:stretch/>
        </p:blipFill>
        <p:spPr>
          <a:xfrm>
            <a:off x="10251891" y="936524"/>
            <a:ext cx="1574580" cy="975084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CF3A1B12-A7B6-41CA-BB38-E4A2934C4E1B}"/>
              </a:ext>
            </a:extLst>
          </p:cNvPr>
          <p:cNvSpPr txBox="1"/>
          <p:nvPr/>
        </p:nvSpPr>
        <p:spPr>
          <a:xfrm flipH="1">
            <a:off x="668574" y="19355"/>
            <a:ext cx="103706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Инновационная образовательная Модель </a:t>
            </a:r>
          </a:p>
          <a:p>
            <a:pPr algn="ctr"/>
            <a:r>
              <a:rPr lang="ru-RU" sz="3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подготовки </a:t>
            </a:r>
            <a:r>
              <a:rPr lang="ru-RU" sz="3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кадров</a:t>
            </a:r>
          </a:p>
        </p:txBody>
      </p: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D6164164-8F7C-44D0-8405-0A26274233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15" b="25436"/>
          <a:stretch/>
        </p:blipFill>
        <p:spPr>
          <a:xfrm>
            <a:off x="342906" y="4253719"/>
            <a:ext cx="2875623" cy="21070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1" name="Прямоугольник: скругленные углы 50">
            <a:extLst>
              <a:ext uri="{FF2B5EF4-FFF2-40B4-BE49-F238E27FC236}">
                <a16:creationId xmlns:a16="http://schemas.microsoft.com/office/drawing/2014/main" id="{B744DF8D-BA30-409B-84C1-AB3D3E2AB7A7}"/>
              </a:ext>
            </a:extLst>
          </p:cNvPr>
          <p:cNvSpPr/>
          <p:nvPr/>
        </p:nvSpPr>
        <p:spPr>
          <a:xfrm>
            <a:off x="5108525" y="1661283"/>
            <a:ext cx="2929097" cy="458577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Деловая управленческая игра</a:t>
            </a:r>
          </a:p>
        </p:txBody>
      </p:sp>
      <p:sp>
        <p:nvSpPr>
          <p:cNvPr id="6" name="Прямоугольник: скругленные углы 50">
            <a:extLst>
              <a:ext uri="{FF2B5EF4-FFF2-40B4-BE49-F238E27FC236}">
                <a16:creationId xmlns:a16="http://schemas.microsoft.com/office/drawing/2014/main" id="{B744DF8D-BA30-409B-84C1-AB3D3E2AB7A7}"/>
              </a:ext>
            </a:extLst>
          </p:cNvPr>
          <p:cNvSpPr/>
          <p:nvPr/>
        </p:nvSpPr>
        <p:spPr>
          <a:xfrm>
            <a:off x="552697" y="3980085"/>
            <a:ext cx="2477736" cy="493011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Оперативно-тактический уровень</a:t>
            </a:r>
          </a:p>
        </p:txBody>
      </p:sp>
      <p:sp>
        <p:nvSpPr>
          <p:cNvPr id="8" name="Прямоугольник: скругленные углы 50">
            <a:extLst>
              <a:ext uri="{FF2B5EF4-FFF2-40B4-BE49-F238E27FC236}">
                <a16:creationId xmlns:a16="http://schemas.microsoft.com/office/drawing/2014/main" id="{B744DF8D-BA30-409B-84C1-AB3D3E2AB7A7}"/>
              </a:ext>
            </a:extLst>
          </p:cNvPr>
          <p:cNvSpPr/>
          <p:nvPr/>
        </p:nvSpPr>
        <p:spPr>
          <a:xfrm>
            <a:off x="355606" y="5836329"/>
            <a:ext cx="2035054" cy="428545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Профессиональная переподготовка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7D55744-08B6-4608-AC03-FA033E94D8D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2" t="21389" r="35277" b="29488"/>
          <a:stretch/>
        </p:blipFill>
        <p:spPr>
          <a:xfrm>
            <a:off x="318802" y="1547612"/>
            <a:ext cx="2908471" cy="2140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: скругленные углы 50">
            <a:extLst>
              <a:ext uri="{FF2B5EF4-FFF2-40B4-BE49-F238E27FC236}">
                <a16:creationId xmlns:a16="http://schemas.microsoft.com/office/drawing/2014/main" id="{B744DF8D-BA30-409B-84C1-AB3D3E2AB7A7}"/>
              </a:ext>
            </a:extLst>
          </p:cNvPr>
          <p:cNvSpPr/>
          <p:nvPr/>
        </p:nvSpPr>
        <p:spPr>
          <a:xfrm>
            <a:off x="476351" y="1501001"/>
            <a:ext cx="2593372" cy="275206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Оперативный уровень</a:t>
            </a:r>
          </a:p>
        </p:txBody>
      </p:sp>
      <p:sp>
        <p:nvSpPr>
          <p:cNvPr id="7" name="Прямоугольник: скругленные углы 50">
            <a:extLst>
              <a:ext uri="{FF2B5EF4-FFF2-40B4-BE49-F238E27FC236}">
                <a16:creationId xmlns:a16="http://schemas.microsoft.com/office/drawing/2014/main" id="{B744DF8D-BA30-409B-84C1-AB3D3E2AB7A7}"/>
              </a:ext>
            </a:extLst>
          </p:cNvPr>
          <p:cNvSpPr/>
          <p:nvPr/>
        </p:nvSpPr>
        <p:spPr>
          <a:xfrm>
            <a:off x="408374" y="3527558"/>
            <a:ext cx="1461558" cy="322072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Магистратура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47661" y="1144051"/>
            <a:ext cx="8870245" cy="5251450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="horz" wrap="square" lIns="100796" tIns="50398" rIns="100796" bIns="5039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</a:pPr>
            <a:endParaRPr lang="ru-RU" sz="1543" b="1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Стрелка вниз 3"/>
          <p:cNvSpPr/>
          <p:nvPr/>
        </p:nvSpPr>
        <p:spPr>
          <a:xfrm rot="16200000">
            <a:off x="3502765" y="2095395"/>
            <a:ext cx="368300" cy="973569"/>
          </a:xfrm>
          <a:prstGeom prst="downArrow">
            <a:avLst/>
          </a:prstGeom>
          <a:solidFill>
            <a:schemeClr val="bg1">
              <a:alpha val="6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Стрелка вниз 13"/>
          <p:cNvSpPr/>
          <p:nvPr/>
        </p:nvSpPr>
        <p:spPr>
          <a:xfrm rot="16200000">
            <a:off x="3514537" y="4630846"/>
            <a:ext cx="368300" cy="973569"/>
          </a:xfrm>
          <a:prstGeom prst="downArrow">
            <a:avLst/>
          </a:prstGeom>
          <a:solidFill>
            <a:schemeClr val="bg1">
              <a:alpha val="6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73274" y="2279923"/>
            <a:ext cx="712583" cy="1033478"/>
          </a:xfrm>
          <a:prstGeom prst="rect">
            <a:avLst/>
          </a:prstGeom>
        </p:spPr>
      </p:pic>
      <p:sp>
        <p:nvSpPr>
          <p:cNvPr id="26" name="Прямоугольник: скругленные углы 50">
            <a:extLst>
              <a:ext uri="{FF2B5EF4-FFF2-40B4-BE49-F238E27FC236}">
                <a16:creationId xmlns:a16="http://schemas.microsoft.com/office/drawing/2014/main" id="{B744DF8D-BA30-409B-84C1-AB3D3E2AB7A7}"/>
              </a:ext>
            </a:extLst>
          </p:cNvPr>
          <p:cNvSpPr/>
          <p:nvPr/>
        </p:nvSpPr>
        <p:spPr>
          <a:xfrm>
            <a:off x="10195056" y="1645203"/>
            <a:ext cx="1764116" cy="514212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Моделирование </a:t>
            </a:r>
          </a:p>
          <a:p>
            <a:pPr algn="ctr"/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действий</a:t>
            </a:r>
          </a:p>
        </p:txBody>
      </p:sp>
      <p:sp>
        <p:nvSpPr>
          <p:cNvPr id="28" name="Прямоугольник: скругленные углы 50">
            <a:extLst>
              <a:ext uri="{FF2B5EF4-FFF2-40B4-BE49-F238E27FC236}">
                <a16:creationId xmlns:a16="http://schemas.microsoft.com/office/drawing/2014/main" id="{B744DF8D-BA30-409B-84C1-AB3D3E2AB7A7}"/>
              </a:ext>
            </a:extLst>
          </p:cNvPr>
          <p:cNvSpPr/>
          <p:nvPr/>
        </p:nvSpPr>
        <p:spPr>
          <a:xfrm>
            <a:off x="10151702" y="2966659"/>
            <a:ext cx="1807470" cy="679428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Видео-конференц-связь</a:t>
            </a:r>
          </a:p>
        </p:txBody>
      </p:sp>
      <p:sp>
        <p:nvSpPr>
          <p:cNvPr id="29" name="Прямоугольник: скругленные углы 50">
            <a:extLst>
              <a:ext uri="{FF2B5EF4-FFF2-40B4-BE49-F238E27FC236}">
                <a16:creationId xmlns:a16="http://schemas.microsoft.com/office/drawing/2014/main" id="{B744DF8D-BA30-409B-84C1-AB3D3E2AB7A7}"/>
              </a:ext>
            </a:extLst>
          </p:cNvPr>
          <p:cNvSpPr/>
          <p:nvPr/>
        </p:nvSpPr>
        <p:spPr>
          <a:xfrm>
            <a:off x="10131406" y="5502439"/>
            <a:ext cx="1934974" cy="753112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Единое информационное пространство</a:t>
            </a:r>
          </a:p>
        </p:txBody>
      </p:sp>
      <p:sp>
        <p:nvSpPr>
          <p:cNvPr id="30" name="Стрелка вниз 29"/>
          <p:cNvSpPr/>
          <p:nvPr/>
        </p:nvSpPr>
        <p:spPr>
          <a:xfrm rot="5400000">
            <a:off x="9472331" y="1448925"/>
            <a:ext cx="368300" cy="973569"/>
          </a:xfrm>
          <a:prstGeom prst="downArrow">
            <a:avLst/>
          </a:prstGeom>
          <a:solidFill>
            <a:schemeClr val="bg1">
              <a:alpha val="6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Стрелка вниз 30"/>
          <p:cNvSpPr/>
          <p:nvPr/>
        </p:nvSpPr>
        <p:spPr>
          <a:xfrm rot="5400000">
            <a:off x="9450654" y="2736543"/>
            <a:ext cx="368300" cy="973569"/>
          </a:xfrm>
          <a:prstGeom prst="downArrow">
            <a:avLst/>
          </a:prstGeom>
          <a:solidFill>
            <a:schemeClr val="bg1">
              <a:alpha val="6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Стрелка вниз 31"/>
          <p:cNvSpPr/>
          <p:nvPr/>
        </p:nvSpPr>
        <p:spPr>
          <a:xfrm rot="5400000">
            <a:off x="9450653" y="5392211"/>
            <a:ext cx="368300" cy="973569"/>
          </a:xfrm>
          <a:prstGeom prst="downArrow">
            <a:avLst/>
          </a:prstGeom>
          <a:solidFill>
            <a:schemeClr val="bg1">
              <a:alpha val="6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10091034" y="3662167"/>
            <a:ext cx="1980225" cy="1749633"/>
            <a:chOff x="10091034" y="3662167"/>
            <a:chExt cx="1980225" cy="1749633"/>
          </a:xfrm>
        </p:grpSpPr>
        <p:grpSp>
          <p:nvGrpSpPr>
            <p:cNvPr id="18" name="Группа 17"/>
            <p:cNvGrpSpPr/>
            <p:nvPr/>
          </p:nvGrpSpPr>
          <p:grpSpPr>
            <a:xfrm>
              <a:off x="10091034" y="3662167"/>
              <a:ext cx="1980225" cy="1749633"/>
              <a:chOff x="9417383" y="4155283"/>
              <a:chExt cx="1980225" cy="1749633"/>
            </a:xfrm>
          </p:grpSpPr>
          <p:pic>
            <p:nvPicPr>
              <p:cNvPr id="17" name="Рисунок 16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417383" y="4521640"/>
                <a:ext cx="1980225" cy="939800"/>
              </a:xfrm>
              <a:prstGeom prst="rect">
                <a:avLst/>
              </a:prstGeom>
            </p:spPr>
          </p:pic>
          <p:pic>
            <p:nvPicPr>
              <p:cNvPr id="13" name="Рисунок 12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697498" y="5371380"/>
                <a:ext cx="533273" cy="533536"/>
              </a:xfrm>
              <a:prstGeom prst="rect">
                <a:avLst/>
              </a:prstGeom>
            </p:spPr>
          </p:pic>
          <p:pic>
            <p:nvPicPr>
              <p:cNvPr id="15" name="Рисунок 14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510886" y="5306638"/>
                <a:ext cx="439335" cy="598278"/>
              </a:xfrm>
              <a:prstGeom prst="rect">
                <a:avLst/>
              </a:prstGeom>
            </p:spPr>
          </p:pic>
          <p:pic>
            <p:nvPicPr>
              <p:cNvPr id="22" name="Рисунок 2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723968" y="4181710"/>
                <a:ext cx="533273" cy="533536"/>
              </a:xfrm>
              <a:prstGeom prst="rect">
                <a:avLst/>
              </a:prstGeom>
            </p:spPr>
          </p:pic>
          <p:pic>
            <p:nvPicPr>
              <p:cNvPr id="23" name="Рисунок 22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462633" y="4155283"/>
                <a:ext cx="533273" cy="533536"/>
              </a:xfrm>
              <a:prstGeom prst="rect">
                <a:avLst/>
              </a:prstGeom>
            </p:spPr>
          </p:pic>
        </p:grpSp>
        <p:sp>
          <p:nvSpPr>
            <p:cNvPr id="20" name="TextBox 19"/>
            <p:cNvSpPr txBox="1"/>
            <p:nvPr/>
          </p:nvSpPr>
          <p:spPr>
            <a:xfrm>
              <a:off x="10277112" y="4316211"/>
              <a:ext cx="152246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dirty="0">
                  <a:solidFill>
                    <a:schemeClr val="tx2"/>
                  </a:solidFill>
                </a:rPr>
                <a:t>Локальная сеть</a:t>
              </a:r>
              <a:endParaRPr lang="ru-RU" dirty="0">
                <a:solidFill>
                  <a:schemeClr val="tx2"/>
                </a:solidFill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 flipH="1">
            <a:off x="11433726" y="17974"/>
            <a:ext cx="722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 smtClean="0">
                <a:solidFill>
                  <a:schemeClr val="tx2"/>
                </a:solidFill>
              </a:rPr>
              <a:t>8</a:t>
            </a:r>
            <a:endParaRPr lang="ru-RU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8032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p14:dur="1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0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9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1000"/>
                            </p:stCondLst>
                            <p:childTnLst>
                              <p:par>
                                <p:cTn id="5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2000"/>
                            </p:stCondLst>
                            <p:childTnLst>
                              <p:par>
                                <p:cTn id="6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3000"/>
                            </p:stCondLst>
                            <p:childTnLst>
                              <p:par>
                                <p:cTn id="6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4000"/>
                            </p:stCondLst>
                            <p:childTnLst>
                              <p:par>
                                <p:cTn id="7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0"/>
                            </p:stCondLst>
                            <p:childTnLst>
                              <p:par>
                                <p:cTn id="7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6000"/>
                            </p:stCondLst>
                            <p:childTnLst>
                              <p:par>
                                <p:cTn id="7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7000"/>
                            </p:stCondLst>
                            <p:childTnLst>
                              <p:par>
                                <p:cTn id="8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51" grpId="0" animBg="1"/>
      <p:bldP spid="6" grpId="0" animBg="1"/>
      <p:bldP spid="8" grpId="0" animBg="1"/>
      <p:bldP spid="9" grpId="0" animBg="1"/>
      <p:bldP spid="7" grpId="0" animBg="1"/>
      <p:bldP spid="3" grpId="0" animBg="1"/>
      <p:bldP spid="4" grpId="0" animBg="1"/>
      <p:bldP spid="14" grpId="0" animBg="1"/>
      <p:bldP spid="26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1">
            <a:extLst>
              <a:ext uri="{FF2B5EF4-FFF2-40B4-BE49-F238E27FC236}">
                <a16:creationId xmlns:a16="http://schemas.microsoft.com/office/drawing/2014/main" id="{4681D114-F437-4364-AFB4-DADEF29625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86" b="18203"/>
          <a:stretch/>
        </p:blipFill>
        <p:spPr>
          <a:xfrm>
            <a:off x="1757075" y="1522296"/>
            <a:ext cx="9349531" cy="34170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E85AB43-E685-4948-936F-EF1DEFD80097}"/>
              </a:ext>
            </a:extLst>
          </p:cNvPr>
          <p:cNvSpPr txBox="1"/>
          <p:nvPr/>
        </p:nvSpPr>
        <p:spPr>
          <a:xfrm flipH="1">
            <a:off x="1074108" y="49983"/>
            <a:ext cx="103706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Международные научно</a:t>
            </a:r>
            <a:r>
              <a:rPr lang="en-US" sz="3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3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практические мероприятия</a:t>
            </a:r>
          </a:p>
        </p:txBody>
      </p:sp>
      <p:sp>
        <p:nvSpPr>
          <p:cNvPr id="16" name="1.1">
            <a:extLst>
              <a:ext uri="{FF2B5EF4-FFF2-40B4-BE49-F238E27FC236}">
                <a16:creationId xmlns:a16="http://schemas.microsoft.com/office/drawing/2014/main" id="{C824C27E-E931-4127-B6B1-AC464F833A21}"/>
              </a:ext>
            </a:extLst>
          </p:cNvPr>
          <p:cNvSpPr/>
          <p:nvPr/>
        </p:nvSpPr>
        <p:spPr>
          <a:xfrm>
            <a:off x="438078" y="2093912"/>
            <a:ext cx="4159260" cy="502823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Межведомственный семинар по проблемам обеспечения пограничной безопасности государств – участников СНГ (16 марта 2023 </a:t>
            </a: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г.)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56618476-6010-424A-92D6-0C2CB5BB08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725" y="1638408"/>
            <a:ext cx="6013051" cy="31652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1" name="TextBox 20"/>
          <p:cNvSpPr txBox="1"/>
          <p:nvPr/>
        </p:nvSpPr>
        <p:spPr>
          <a:xfrm flipH="1">
            <a:off x="11704647" y="87553"/>
            <a:ext cx="614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>
                <a:solidFill>
                  <a:schemeClr val="tx2"/>
                </a:solidFill>
              </a:rPr>
              <a:t>9</a:t>
            </a:r>
          </a:p>
        </p:txBody>
      </p:sp>
      <p:sp>
        <p:nvSpPr>
          <p:cNvPr id="9" name="1.2">
            <a:extLst>
              <a:ext uri="{FF2B5EF4-FFF2-40B4-BE49-F238E27FC236}">
                <a16:creationId xmlns:a16="http://schemas.microsoft.com/office/drawing/2014/main" id="{C824C27E-E931-4127-B6B1-AC464F833A21}"/>
              </a:ext>
            </a:extLst>
          </p:cNvPr>
          <p:cNvSpPr/>
          <p:nvPr/>
        </p:nvSpPr>
        <p:spPr>
          <a:xfrm>
            <a:off x="2378343" y="4491480"/>
            <a:ext cx="8054725" cy="1269266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Межведомственный семинар по проблемам обеспечения пограничной безопасности государств – участников СНГ </a:t>
            </a:r>
            <a:r>
              <a:rPr lang="ru-R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марта 2023 г.)</a:t>
            </a:r>
          </a:p>
        </p:txBody>
      </p:sp>
      <p:pic>
        <p:nvPicPr>
          <p:cNvPr id="27" name="Рисунок 2">
            <a:extLst>
              <a:ext uri="{FF2B5EF4-FFF2-40B4-BE49-F238E27FC236}">
                <a16:creationId xmlns:a16="http://schemas.microsoft.com/office/drawing/2014/main" id="{1ECA9425-A035-4022-B9F4-82886F3E781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2" t="26651" r="1902" b="18038"/>
          <a:stretch/>
        </p:blipFill>
        <p:spPr>
          <a:xfrm>
            <a:off x="1811380" y="1530335"/>
            <a:ext cx="9295225" cy="34578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8" name="Прямоугольник: скругленные углы 12">
            <a:extLst>
              <a:ext uri="{FF2B5EF4-FFF2-40B4-BE49-F238E27FC236}">
                <a16:creationId xmlns:a16="http://schemas.microsoft.com/office/drawing/2014/main" id="{3901789D-04C3-469C-8638-8B8247AB8091}"/>
              </a:ext>
            </a:extLst>
          </p:cNvPr>
          <p:cNvSpPr/>
          <p:nvPr/>
        </p:nvSpPr>
        <p:spPr>
          <a:xfrm>
            <a:off x="409128" y="4291827"/>
            <a:ext cx="4188210" cy="502823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НПК «Актуальные проблемы совершенствования СБД пограничных органов стран-партнеров по обеспечению безопасности в пограничной сфере» (19 мая 2023 г.)</a:t>
            </a:r>
          </a:p>
        </p:txBody>
      </p:sp>
      <p:sp>
        <p:nvSpPr>
          <p:cNvPr id="13" name="2.2">
            <a:extLst>
              <a:ext uri="{FF2B5EF4-FFF2-40B4-BE49-F238E27FC236}">
                <a16:creationId xmlns:a16="http://schemas.microsoft.com/office/drawing/2014/main" id="{3901789D-04C3-469C-8638-8B8247AB8091}"/>
              </a:ext>
            </a:extLst>
          </p:cNvPr>
          <p:cNvSpPr/>
          <p:nvPr/>
        </p:nvSpPr>
        <p:spPr>
          <a:xfrm>
            <a:off x="2378342" y="4797943"/>
            <a:ext cx="8054725" cy="1283818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НПК «Актуальные проблемы совершенствования СБД пограничных органов стран-партнеров по обеспечению безопасности в пограничной сфере» (19 мая 2023 г.)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62" b="10897"/>
          <a:stretch/>
        </p:blipFill>
        <p:spPr>
          <a:xfrm>
            <a:off x="1770802" y="1512938"/>
            <a:ext cx="9292701" cy="34490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3.2">
            <a:extLst>
              <a:ext uri="{FF2B5EF4-FFF2-40B4-BE49-F238E27FC236}">
                <a16:creationId xmlns:a16="http://schemas.microsoft.com/office/drawing/2014/main" id="{9F2B1C87-3F36-4A5A-BE44-6E39A5FED5A2}"/>
              </a:ext>
            </a:extLst>
          </p:cNvPr>
          <p:cNvSpPr/>
          <p:nvPr/>
        </p:nvSpPr>
        <p:spPr>
          <a:xfrm>
            <a:off x="2232048" y="4522813"/>
            <a:ext cx="8054725" cy="1193095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Международная НПК «Актуальные вопросы обеспечения пограничной безопасности в пунктах пропуска» </a:t>
            </a:r>
            <a:r>
              <a:rPr lang="ru-R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(29 </a:t>
            </a:r>
            <a:r>
              <a:rPr lang="ru-RU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марта </a:t>
            </a:r>
            <a:r>
              <a:rPr lang="ru-R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</a:t>
            </a:r>
            <a:r>
              <a:rPr lang="ru-RU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г.)</a:t>
            </a:r>
          </a:p>
        </p:txBody>
      </p:sp>
      <p:sp>
        <p:nvSpPr>
          <p:cNvPr id="17" name="Прямоугольник: скругленные углы 14">
            <a:extLst>
              <a:ext uri="{FF2B5EF4-FFF2-40B4-BE49-F238E27FC236}">
                <a16:creationId xmlns:a16="http://schemas.microsoft.com/office/drawing/2014/main" id="{9F2B1C87-3F36-4A5A-BE44-6E39A5FED5A2}"/>
              </a:ext>
            </a:extLst>
          </p:cNvPr>
          <p:cNvSpPr/>
          <p:nvPr/>
        </p:nvSpPr>
        <p:spPr>
          <a:xfrm>
            <a:off x="438078" y="6310368"/>
            <a:ext cx="4159260" cy="502823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Международная НПК «Актуальные вопросы обеспечения пограничной безопасности в пунктах пропуска» (</a:t>
            </a:r>
            <a:r>
              <a:rPr lang="ru-RU" sz="11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 </a:t>
            </a:r>
            <a:r>
              <a:rPr lang="ru-RU" sz="11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марта </a:t>
            </a:r>
            <a:r>
              <a:rPr lang="ru-RU" sz="11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</a:t>
            </a:r>
            <a:r>
              <a:rPr lang="ru-RU" sz="11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5"/>
          <a:stretch/>
        </p:blipFill>
        <p:spPr>
          <a:xfrm>
            <a:off x="5443990" y="1849640"/>
            <a:ext cx="5958453" cy="43741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527" y="2146879"/>
            <a:ext cx="6227435" cy="44294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089042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1500" fill="hold"/>
                                        <p:tgtEl>
                                          <p:spTgt spid="2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5 -4.81481E-6 L -0.31862 -0.22777 " pathEditMode="relative" rAng="0" ptsTypes="AA">
                                      <p:cBhvr>
                                        <p:cTn id="27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13" y="-1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5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500"/>
                            </p:stCondLst>
                            <p:childTnLst>
                              <p:par>
                                <p:cTn id="4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3000"/>
                            </p:stCondLst>
                            <p:childTnLst>
                              <p:par>
                                <p:cTn id="4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1500" fill="hold"/>
                                        <p:tgtEl>
                                          <p:spTgt spid="2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0.13195 L -0.31966 0.03681 " pathEditMode="relative" rAng="0" ptsTypes="AA">
                                      <p:cBhvr>
                                        <p:cTn id="50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37" y="-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4500"/>
                            </p:stCondLst>
                            <p:childTnLst>
                              <p:par>
                                <p:cTn id="5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60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7500"/>
                            </p:stCondLst>
                            <p:childTnLst>
                              <p:par>
                                <p:cTn id="6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9000"/>
                            </p:stCondLst>
                            <p:childTnLst>
                              <p:par>
                                <p:cTn id="66" presetID="10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1000"/>
                            </p:stCondLst>
                            <p:childTnLst>
                              <p:par>
                                <p:cTn id="7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1" dur="1500" fill="hold"/>
                                        <p:tgtEl>
                                          <p:spTgt spid="2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7.40741E-7 L -0.31028 0.36157 " pathEditMode="relative" rAng="0" ptsTypes="AA">
                                      <p:cBhvr>
                                        <p:cTn id="73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21" y="18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2500"/>
                            </p:stCondLst>
                            <p:childTnLst>
                              <p:par>
                                <p:cTn id="7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4000"/>
                            </p:stCondLst>
                            <p:childTnLst>
                              <p:par>
                                <p:cTn id="79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6500"/>
                            </p:stCondLst>
                            <p:childTnLst>
                              <p:par>
                                <p:cTn id="85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9000"/>
                            </p:stCondLst>
                            <p:childTnLst>
                              <p:par>
                                <p:cTn id="91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6" grpId="0" animBg="1"/>
      <p:bldP spid="9" grpId="0" animBg="1"/>
      <p:bldP spid="9" grpId="1" animBg="1"/>
      <p:bldP spid="18" grpId="0" animBg="1"/>
      <p:bldP spid="13" grpId="0" animBg="1"/>
      <p:bldP spid="13" grpId="1" animBg="1"/>
      <p:bldP spid="15" grpId="0" animBg="1"/>
      <p:bldP spid="15" grpId="1" animBg="1"/>
      <p:bldP spid="17" grpId="0" animBg="1"/>
    </p:bldLst>
  </p:timing>
</p:sld>
</file>

<file path=ppt/theme/theme1.xml><?xml version="1.0" encoding="utf-8"?>
<a:theme xmlns:a="http://schemas.openxmlformats.org/drawingml/2006/main" name="2_ШАБЛОН">
  <a:themeElements>
    <a:clrScheme name="2_ШАБЛОН 1">
      <a:dk1>
        <a:srgbClr val="548DD4"/>
      </a:dk1>
      <a:lt1>
        <a:srgbClr val="FFFFFF"/>
      </a:lt1>
      <a:dk2>
        <a:srgbClr val="000000"/>
      </a:dk2>
      <a:lt2>
        <a:srgbClr val="EEECE1"/>
      </a:lt2>
      <a:accent1>
        <a:srgbClr val="548DD4"/>
      </a:accent1>
      <a:accent2>
        <a:srgbClr val="C0504D"/>
      </a:accent2>
      <a:accent3>
        <a:srgbClr val="AAAAAA"/>
      </a:accent3>
      <a:accent4>
        <a:srgbClr val="DADADA"/>
      </a:accent4>
      <a:accent5>
        <a:srgbClr val="B3C5E6"/>
      </a:accent5>
      <a:accent6>
        <a:srgbClr val="AE4845"/>
      </a:accent6>
      <a:hlink>
        <a:srgbClr val="0000FF"/>
      </a:hlink>
      <a:folHlink>
        <a:srgbClr val="800080"/>
      </a:folHlink>
    </a:clrScheme>
    <a:fontScheme name="2_ШАБЛОН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2_ШАБЛОН 1">
        <a:dk1>
          <a:srgbClr val="548DD4"/>
        </a:dk1>
        <a:lt1>
          <a:srgbClr val="FFFFFF"/>
        </a:lt1>
        <a:dk2>
          <a:srgbClr val="000000"/>
        </a:dk2>
        <a:lt2>
          <a:srgbClr val="EEECE1"/>
        </a:lt2>
        <a:accent1>
          <a:srgbClr val="548DD4"/>
        </a:accent1>
        <a:accent2>
          <a:srgbClr val="C0504D"/>
        </a:accent2>
        <a:accent3>
          <a:srgbClr val="AAAAAA"/>
        </a:accent3>
        <a:accent4>
          <a:srgbClr val="DADADA"/>
        </a:accent4>
        <a:accent5>
          <a:srgbClr val="B3C5E6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7815</TotalTime>
  <Words>775</Words>
  <Application>Microsoft Office PowerPoint</Application>
  <PresentationFormat>Широкоэкранный</PresentationFormat>
  <Paragraphs>255</Paragraphs>
  <Slides>17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8" baseType="lpstr">
      <vt:lpstr>Arial</vt:lpstr>
      <vt:lpstr>Arial Black</vt:lpstr>
      <vt:lpstr>Calibri</vt:lpstr>
      <vt:lpstr>Montserrat</vt:lpstr>
      <vt:lpstr>Open Sans</vt:lpstr>
      <vt:lpstr>Raleway</vt:lpstr>
      <vt:lpstr>Times New Roman</vt:lpstr>
      <vt:lpstr>Wingdings</vt:lpstr>
      <vt:lpstr>Wingdings 2</vt:lpstr>
      <vt:lpstr>Wingdings 3</vt:lpstr>
      <vt:lpstr>2_ШАБЛОН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Учетная запись Майкрософт</dc:creator>
  <cp:lastModifiedBy>user</cp:lastModifiedBy>
  <cp:revision>647</cp:revision>
  <dcterms:created xsi:type="dcterms:W3CDTF">2023-09-26T07:10:00Z</dcterms:created>
  <dcterms:modified xsi:type="dcterms:W3CDTF">2024-04-19T08:36:25Z</dcterms:modified>
</cp:coreProperties>
</file>