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7" r:id="rId1"/>
    <p:sldMasterId id="2147484513" r:id="rId2"/>
  </p:sldMasterIdLst>
  <p:notesMasterIdLst>
    <p:notesMasterId r:id="rId18"/>
  </p:notesMasterIdLst>
  <p:handoutMasterIdLst>
    <p:handoutMasterId r:id="rId19"/>
  </p:handoutMasterIdLst>
  <p:sldIdLst>
    <p:sldId id="645" r:id="rId3"/>
    <p:sldId id="840" r:id="rId4"/>
    <p:sldId id="856" r:id="rId5"/>
    <p:sldId id="737" r:id="rId6"/>
    <p:sldId id="860" r:id="rId7"/>
    <p:sldId id="775" r:id="rId8"/>
    <p:sldId id="777" r:id="rId9"/>
    <p:sldId id="778" r:id="rId10"/>
    <p:sldId id="844" r:id="rId11"/>
    <p:sldId id="864" r:id="rId12"/>
    <p:sldId id="865" r:id="rId13"/>
    <p:sldId id="852" r:id="rId14"/>
    <p:sldId id="862" r:id="rId15"/>
    <p:sldId id="863" r:id="rId16"/>
    <p:sldId id="793" r:id="rId17"/>
  </p:sldIdLst>
  <p:sldSz cx="9144000" cy="6858000" type="screen4x3"/>
  <p:notesSz cx="6669088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955BABC-5FDB-4F9C-92E4-8DB2B52C5989}">
          <p14:sldIdLst>
            <p14:sldId id="645"/>
            <p14:sldId id="840"/>
            <p14:sldId id="856"/>
            <p14:sldId id="737"/>
            <p14:sldId id="860"/>
            <p14:sldId id="775"/>
            <p14:sldId id="777"/>
            <p14:sldId id="778"/>
            <p14:sldId id="844"/>
            <p14:sldId id="864"/>
            <p14:sldId id="865"/>
            <p14:sldId id="852"/>
            <p14:sldId id="862"/>
            <p14:sldId id="863"/>
            <p14:sldId id="7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FF"/>
    <a:srgbClr val="316DCF"/>
    <a:srgbClr val="009999"/>
    <a:srgbClr val="0099CC"/>
    <a:srgbClr val="6600CC"/>
    <a:srgbClr val="80008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6" autoAdjust="0"/>
    <p:restoredTop sz="94530" autoAdjust="0"/>
  </p:normalViewPr>
  <p:slideViewPr>
    <p:cSldViewPr>
      <p:cViewPr varScale="1">
        <p:scale>
          <a:sx n="74" d="100"/>
          <a:sy n="74" d="100"/>
        </p:scale>
        <p:origin x="13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notesViewPr>
    <p:cSldViewPr>
      <p:cViewPr varScale="1">
        <p:scale>
          <a:sx n="50" d="100"/>
          <a:sy n="50" d="100"/>
        </p:scale>
        <p:origin x="-2694" y="-84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8942" cy="4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0146" y="0"/>
            <a:ext cx="2888942" cy="4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744"/>
            <a:ext cx="2888942" cy="4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0146" y="9429744"/>
            <a:ext cx="2888942" cy="4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8C91C-487E-4906-BA60-063B9FB55D4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3957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15" cy="49689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001" y="0"/>
            <a:ext cx="2890514" cy="49689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F738C52-7841-47A6-AA5B-D19F0E73C333}" type="datetimeFigureOut">
              <a:rPr lang="ru-RU"/>
              <a:pPr>
                <a:defRPr/>
              </a:pPr>
              <a:t>25.04.2024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439" y="4714872"/>
            <a:ext cx="5336213" cy="4467228"/>
          </a:xfrm>
          <a:prstGeom prst="rect">
            <a:avLst/>
          </a:prstGeom>
        </p:spPr>
        <p:txBody>
          <a:bodyPr vert="horz" lIns="92181" tIns="46090" rIns="92181" bIns="4609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35"/>
            <a:ext cx="2890515" cy="496894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001" y="9428135"/>
            <a:ext cx="2890514" cy="496894"/>
          </a:xfrm>
          <a:prstGeom prst="rect">
            <a:avLst/>
          </a:prstGeom>
        </p:spPr>
        <p:txBody>
          <a:bodyPr vert="horz" wrap="square" lIns="92181" tIns="46090" rIns="92181" bIns="460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CB91AEE-61EA-46BF-9D55-D98AFC05013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0511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9EEA90-D968-4906-9A42-007EEE8B3105}" type="slidenum">
              <a:rPr lang="ru-RU" altLang="ru-RU"/>
              <a:pPr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4509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400" dirty="0" smtClean="0">
                <a:solidFill>
                  <a:srgbClr val="D43636"/>
                </a:solidFill>
                <a:latin typeface="Arial Black" panose="020B0A04020102020204" pitchFamily="34" charset="0"/>
              </a:rPr>
              <a:t>L/O/G/O</a:t>
            </a:r>
          </a:p>
        </p:txBody>
      </p:sp>
      <p:grpSp>
        <p:nvGrpSpPr>
          <p:cNvPr id="5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1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63" descr="water_2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fld id="{C94AB7D9-6516-47A1-BA38-4A80083FC1A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3F99D-6897-42D9-A6D3-450119EBA533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9F6D3-95CB-42F9-B52B-E2CD8029FE35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CF2BA-51C2-4ADD-8711-2AFC4A3EB418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C5E0A-DB7D-46AE-BEF7-F1AAA5425F8B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4363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L/O/G/O</a:t>
            </a:r>
          </a:p>
        </p:txBody>
      </p:sp>
      <p:grpSp>
        <p:nvGrpSpPr>
          <p:cNvPr id="5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1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63" descr="water_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F2CA7-8722-4168-9BD9-D02DB290ABFD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589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DC189-F72D-460A-A447-DBF12653B59A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24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C0619-7752-4895-8BAF-FFC5A698E2FE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4777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1EA9CA-F30D-4750-AC52-2012D715CCCD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490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47FA1-4EA7-4AA4-9B17-7206C872224E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8297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0D526-518E-4850-A5E9-5EA356B11173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6033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7909E-932B-4430-B9F6-8D8AAC1A8464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9206D6-2364-43A0-8601-F1F5C79F21DD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051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BD4D6-4FB8-4A74-8D50-E4F30B315705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263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B554D4-8940-46ED-AA83-2BFC9D52D3A3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289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7EF3F8-AABD-449E-A498-00E278FB58AA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1663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F9BDA-A80C-4648-A1DB-4951686071BA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135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1D04F-B9A2-42DE-80AC-A82A78CB9A09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977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F213E-7C77-4409-8174-3BE074780B5D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41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EEC8E-A621-465C-B45D-DA5A94CDB540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17F2A-D723-4E05-8D75-EEE6EF609586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58B39-8E34-49AC-ABC7-1127943D3DCE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4A31B-1C3E-4E15-83D9-D4F4F3ECC14D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64BBC-3E5B-4BC3-8FE5-1F7E5DEAF0D6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11D3-A8B9-4ECE-846A-2CF4F211D9DD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F9C02-E4BF-48C7-A459-58FEE74E0B2A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036" name="Picture 149" descr="4_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8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dirty="0"/>
            </a:p>
          </p:txBody>
        </p:sp>
        <p:pic>
          <p:nvPicPr>
            <p:cNvPr id="1035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print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453188"/>
            <a:ext cx="5953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1">
                <a:latin typeface="Verdana" pitchFamily="34" charset="0"/>
              </a:defRPr>
            </a:lvl1pPr>
          </a:lstStyle>
          <a:p>
            <a:fld id="{1AA5EAB5-B304-4409-A951-C379AA679F41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3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  <p:sldLayoutId id="2147484510" r:id="rId12"/>
    <p:sldLayoutId id="2147484511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036" name="Picture 149" descr="4_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58" descr="12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35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453188"/>
            <a:ext cx="5953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1">
                <a:latin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0293B-21E8-45C5-B9EA-F7A0A42CABF3}" type="slidenum"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9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  <p:sldLayoutId id="2147484526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17.jpeg"/><Relationship Id="rId2" Type="http://schemas.openxmlformats.org/officeDocument/2006/relationships/image" Target="../media/image24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gerb_BGTU_6_6c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332656"/>
            <a:ext cx="10801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1556792"/>
            <a:ext cx="8460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</a:rPr>
              <a:t>О деятельности базовой организации государств</a:t>
            </a:r>
            <a:r>
              <a:rPr lang="en-US" sz="2800" b="1" dirty="0" smtClean="0">
                <a:solidFill>
                  <a:srgbClr val="000099"/>
                </a:solidFill>
              </a:rPr>
              <a:t> – </a:t>
            </a:r>
            <a:r>
              <a:rPr lang="ru-RU" sz="2800" b="1" dirty="0" smtClean="0">
                <a:solidFill>
                  <a:srgbClr val="000099"/>
                </a:solidFill>
              </a:rPr>
              <a:t>участников Содружества Независимых Государств по образованию</a:t>
            </a:r>
            <a:br>
              <a:rPr lang="ru-RU" sz="2800" b="1" dirty="0" smtClean="0">
                <a:solidFill>
                  <a:srgbClr val="000099"/>
                </a:solidFill>
              </a:rPr>
            </a:br>
            <a:r>
              <a:rPr lang="ru-RU" sz="2800" b="1" dirty="0" smtClean="0">
                <a:solidFill>
                  <a:srgbClr val="000099"/>
                </a:solidFill>
              </a:rPr>
              <a:t>в области лесного хозяйства и </a:t>
            </a:r>
            <a:r>
              <a:rPr lang="ru-RU" sz="2800" b="1" smtClean="0">
                <a:solidFill>
                  <a:srgbClr val="000099"/>
                </a:solidFill>
              </a:rPr>
              <a:t>лесной </a:t>
            </a:r>
            <a:r>
              <a:rPr lang="ru-RU" sz="2800" b="1" smtClean="0">
                <a:solidFill>
                  <a:srgbClr val="000099"/>
                </a:solidFill>
              </a:rPr>
              <a:t>промышленности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540" y="4267726"/>
            <a:ext cx="83529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Ректор базовой организации - Белорусский государственный </a:t>
            </a:r>
            <a:b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технологический университет (БГТУ)                   </a:t>
            </a:r>
            <a:r>
              <a:rPr lang="ru-RU" sz="1400" b="1" i="1" dirty="0" smtClean="0">
                <a:latin typeface="Arial" panose="020B0604020202020204" pitchFamily="34" charset="0"/>
              </a:rPr>
              <a:t>ВОЙТОВ Игорь Витальевич</a:t>
            </a:r>
            <a:r>
              <a:rPr lang="ru-RU" sz="1400" b="1" dirty="0" smtClean="0">
                <a:latin typeface="Arial" panose="020B0604020202020204" pitchFamily="34" charset="0"/>
              </a:rPr>
              <a:t>;</a:t>
            </a:r>
          </a:p>
          <a:p>
            <a:pPr>
              <a:spcBef>
                <a:spcPts val="1200"/>
              </a:spcBef>
              <a:defRPr/>
            </a:pPr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декан лесохозяйственного факультета БГТУ      </a:t>
            </a:r>
            <a:r>
              <a:rPr lang="ru-RU" sz="1400" b="1" dirty="0" smtClean="0">
                <a:latin typeface="Arial" panose="020B0604020202020204" pitchFamily="34" charset="0"/>
              </a:rPr>
              <a:t>ЮШКЕВИЧ Николай Тарасович;</a:t>
            </a:r>
          </a:p>
          <a:p>
            <a:pPr>
              <a:spcBef>
                <a:spcPts val="1200"/>
              </a:spcBef>
              <a:defRPr/>
            </a:pPr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ответственный секретарь базовой организации  </a:t>
            </a:r>
            <a:r>
              <a:rPr lang="ru-RU" sz="1400" b="1" dirty="0" smtClean="0">
                <a:latin typeface="Arial" panose="020B0604020202020204" pitchFamily="34" charset="0"/>
              </a:rPr>
              <a:t>СЕВРУК Павел Владимирович</a:t>
            </a:r>
          </a:p>
        </p:txBody>
      </p:sp>
      <p:pic>
        <p:nvPicPr>
          <p:cNvPr id="5126" name="Picture 11" descr="http://mgpr.omskportal.ru/ru/RegionalPublicAuthorities/executivelist/GUV/news/1456808439067/PageContent/0/image/flagbelarus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65889"/>
            <a:ext cx="16192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http://boombob.ru/img/picture/Oct/14/8a661d6765df7b6e207317d17e4a4442/1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5038" y="387449"/>
            <a:ext cx="161925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23728" y="6017546"/>
            <a:ext cx="4896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/>
              <a:t>г. Минск, 25 апреля 2024 года 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7909E-932B-4430-B9F6-8D8AAC1A8464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0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12474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ubikLight"/>
              </a:rPr>
              <a:t>В</a:t>
            </a: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торой </a:t>
            </a:r>
            <a:r>
              <a:rPr lang="ru-RU" b="1" dirty="0">
                <a:solidFill>
                  <a:srgbClr val="000000"/>
                </a:solidFill>
                <a:latin typeface="RubikLight"/>
              </a:rPr>
              <a:t>М</a:t>
            </a: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еждународный молодежный экологический форум</a:t>
            </a:r>
            <a:br>
              <a:rPr lang="ru-RU" b="1" dirty="0" smtClean="0">
                <a:solidFill>
                  <a:srgbClr val="000000"/>
                </a:solidFill>
                <a:latin typeface="RubikLight"/>
              </a:rPr>
            </a:b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(по </a:t>
            </a:r>
            <a:r>
              <a:rPr lang="ru-RU" b="1" dirty="0">
                <a:solidFill>
                  <a:srgbClr val="000000"/>
                </a:solidFill>
                <a:latin typeface="RubikLight"/>
              </a:rPr>
              <a:t>лесной тематике</a:t>
            </a: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)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с 15 по 19 мая 2023 г.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467"/>
            <a:ext cx="4919469" cy="2880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5" y="2325786"/>
            <a:ext cx="4610595" cy="28314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8" y="3536162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22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7909E-932B-4430-B9F6-8D8AAC1A8464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0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1247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Открытый Международный конкурс дипломных работ и проектов</a:t>
            </a:r>
            <a:br>
              <a:rPr lang="ru-RU" b="1" dirty="0" smtClean="0">
                <a:solidFill>
                  <a:srgbClr val="000000"/>
                </a:solidFill>
                <a:latin typeface="RubikLight"/>
              </a:rPr>
            </a:b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2023 г. среди высших учебных заведений лесного профиля государств –</a:t>
            </a:r>
            <a:br>
              <a:rPr lang="ru-RU" b="1" dirty="0" smtClean="0">
                <a:solidFill>
                  <a:srgbClr val="000000"/>
                </a:solidFill>
                <a:latin typeface="RubikLight"/>
              </a:rPr>
            </a:br>
            <a:r>
              <a:rPr lang="ru-RU" b="1" dirty="0" smtClean="0">
                <a:solidFill>
                  <a:srgbClr val="000000"/>
                </a:solidFill>
                <a:latin typeface="RubikLight"/>
              </a:rPr>
              <a:t>участников СНГ</a:t>
            </a:r>
            <a:endParaRPr lang="ru-RU" b="1" dirty="0">
              <a:solidFill>
                <a:srgbClr val="000000"/>
              </a:solidFill>
              <a:latin typeface="RubikLight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latin typeface="RubikLight"/>
            </a:endParaRPr>
          </a:p>
          <a:p>
            <a:pPr indent="450000" algn="just"/>
            <a:r>
              <a:rPr lang="ru-RU" sz="1600" b="1" dirty="0" smtClean="0">
                <a:solidFill>
                  <a:srgbClr val="000000"/>
                </a:solidFill>
                <a:latin typeface="RubikLight"/>
              </a:rPr>
              <a:t>Было подано 90 работ из 18 учреждений высшего образования государств – участников СНГ. По итогам этапа рецензирования работ участникам были вручены дипломы.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74" y="3033188"/>
            <a:ext cx="2407680" cy="34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628" y="3033188"/>
            <a:ext cx="2429760" cy="34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462" y="3014778"/>
            <a:ext cx="242326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AE448D-08AA-40CE-ADA4-7D1CE9ACD512}" type="slidenum">
              <a:rPr lang="ru-RU" altLang="ru-RU"/>
              <a:pPr/>
              <a:t>12</a:t>
            </a:fld>
            <a:endParaRPr lang="ru-RU" alt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5367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62212" y="1364817"/>
            <a:ext cx="3589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БГТУ постоянно реализует программы стажировок и повышения квалификации между базовой организацией</a:t>
            </a:r>
            <a:br>
              <a:rPr lang="ru-RU" sz="1600" b="1" dirty="0" smtClean="0"/>
            </a:br>
            <a:r>
              <a:rPr lang="ru-RU" sz="1600" b="1" dirty="0" smtClean="0"/>
              <a:t>и другими УВО</a:t>
            </a:r>
            <a:endParaRPr lang="ru-RU" sz="1700" dirty="0"/>
          </a:p>
        </p:txBody>
      </p:sp>
      <p:pic>
        <p:nvPicPr>
          <p:cNvPr id="1026" name="Picture 2" descr="https://belstu.by/userfolder/newseditor/preview/%D0%9F%D0%A0%D0%95%D0%A1%D0%A1%D0%90/%D0%AF%D0%BD%D0%B0/photo-2023-10-16-16-12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7999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ллеги из Российской Федерации прошли стажировку в БГТ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25016"/>
            <a:ext cx="4752000" cy="35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AE448D-08AA-40CE-ADA4-7D1CE9ACD512}" type="slidenum">
              <a:rPr lang="ru-RU" altLang="ru-RU"/>
              <a:pPr/>
              <a:t>13</a:t>
            </a:fld>
            <a:endParaRPr lang="ru-RU" alt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5367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242157" y="1190161"/>
            <a:ext cx="8659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200" b="1" dirty="0" smtClean="0">
                <a:solidFill>
                  <a:srgbClr val="C00000"/>
                </a:solidFill>
              </a:rPr>
              <a:t>Выполнение научно-исследовательских работ в рамках союзных программ: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956372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260475" algn="l"/>
              </a:tabLst>
            </a:pP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ru-RU" sz="1600" spc="-2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</a:t>
            </a:r>
            <a:r>
              <a:rPr lang="ru-RU" sz="1600" spc="-2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рамках НТП Союзного государства «Комплекс-СГ» НИОКР «</a:t>
            </a:r>
            <a:r>
              <a:rPr lang="ru-RU" sz="1600" spc="-2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Разработать геосервис обработки данных космической съемки с пространственным разрешением от 1 до 100 м и предоставления информационных продуктов для оперативного комплексного мониторинга состояния лесов, оценки поврежденных лесных насаждений, устойчивости к воздействию неблагоприятных природно-климатических факторов и прогноза пожарной опасности лесных </a:t>
            </a:r>
            <a:r>
              <a:rPr lang="ru-RU" sz="1600" spc="-2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территорий» (научный </a:t>
            </a:r>
            <a:r>
              <a:rPr lang="ru-RU" sz="1600" spc="-2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руководитель – зав. каф. лесоустройства Пушкин А.А</a:t>
            </a:r>
            <a:r>
              <a:rPr lang="ru-RU" sz="1600" spc="-2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.);</a:t>
            </a:r>
            <a:endParaRPr lang="ru-RU" sz="1600" spc="-2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на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кафедре технологии деревообрабатывающих производств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заключено</a:t>
            </a:r>
            <a:b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9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хозяйственных договоров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 организациями из Российской Федерации;</a:t>
            </a:r>
          </a:p>
          <a:p>
            <a:endParaRPr lang="ru-RU" sz="8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кафедрой лесных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машин, дорог и технологий лесопромышленного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производства ведется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совместная опытно-конструкторская работа по разработке новых ресурсосберегающих технологий, машин и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оборудования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для заготовки древесины и транспортировки древесного сырья в рамках действующих филиалов кафедры лесных машин, дорог и технологий лесопромышленного производства при ОАО «АМКОДОР» управляющая компания холдинга и при Минском тракторном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заводе;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12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AE448D-08AA-40CE-ADA4-7D1CE9ACD512}" type="slidenum">
              <a:rPr lang="ru-RU" altLang="ru-RU"/>
              <a:pPr/>
              <a:t>14</a:t>
            </a:fld>
            <a:endParaRPr lang="ru-RU" alt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5367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242157" y="1190161"/>
            <a:ext cx="8659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200" b="1" dirty="0" smtClean="0">
                <a:solidFill>
                  <a:srgbClr val="C00000"/>
                </a:solidFill>
              </a:rPr>
              <a:t>Выполнение научно-исследовательских работ в рамках союзных программ:</a:t>
            </a:r>
            <a:endParaRPr lang="ru-RU" altLang="ru-RU" sz="22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956372"/>
            <a:ext cx="87849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260475" algn="l"/>
              </a:tabLst>
            </a:pP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кафедрой технологии и дизайна изделий из древесины подготовлен совместный научный проект «Проект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тренингового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центра проектирования и производства корпусной мебели в условиях научного технопарка «Ташкентского химико-технологического института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»;</a:t>
            </a:r>
          </a:p>
          <a:p>
            <a:pPr algn="just">
              <a:spcAft>
                <a:spcPts val="0"/>
              </a:spcAft>
              <a:tabLst>
                <a:tab pos="1260475" algn="l"/>
              </a:tabLst>
            </a:pPr>
            <a:endParaRPr lang="ru-RU" sz="8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spcAft>
                <a:spcPts val="0"/>
              </a:spcAft>
              <a:tabLst>
                <a:tab pos="1260475" algn="l"/>
              </a:tabLst>
            </a:pP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на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кафедре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лесных культур и почвоведения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совместно с ВГЛТУ им. Г.Ф. Морозова выполняется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НИР</a:t>
            </a:r>
            <a:r>
              <a:rPr lang="en-US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«Исследование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спектрометрических показателей семян как основа интенсификации процесса лесовыращивания культур сосны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обыкновенной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сорта «Негорельская» 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(руководитель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проекта с белорусской стороны – зав. к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афедрой</a:t>
            </a:r>
            <a:r>
              <a:rPr lang="en-US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Ребко </a:t>
            </a:r>
            <a:r>
              <a:rPr 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С.В</a:t>
            </a: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.).</a:t>
            </a:r>
            <a:endParaRPr lang="ru-RU" sz="16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2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BE4E31A-3A10-4AD8-A929-F209BC5A0048}" type="slidenum">
              <a:rPr lang="ru-RU" altLang="ru-RU"/>
              <a:pPr/>
              <a:t>15</a:t>
            </a:fld>
            <a:endParaRPr lang="ru-RU" alt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2456" y="2902573"/>
            <a:ext cx="8137525" cy="707886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Спасибо за внимание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4545013" y="4872038"/>
            <a:ext cx="362738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altLang="ru-RU" b="1" dirty="0"/>
              <a:t>Адрес: 	ул. Свердлова, 13а</a:t>
            </a:r>
          </a:p>
          <a:p>
            <a:pPr algn="just"/>
            <a:r>
              <a:rPr lang="ru-RU" altLang="ru-RU" b="1" dirty="0"/>
              <a:t>	220006, г. Минск</a:t>
            </a:r>
          </a:p>
          <a:p>
            <a:pPr algn="just"/>
            <a:r>
              <a:rPr lang="ru-RU" altLang="ru-RU" b="1" dirty="0"/>
              <a:t>Тел./Факс.: (8-017) </a:t>
            </a:r>
            <a:r>
              <a:rPr lang="ru-RU" altLang="ru-RU" b="1" dirty="0" smtClean="0"/>
              <a:t>393 </a:t>
            </a:r>
            <a:r>
              <a:rPr lang="ru-RU" altLang="ru-RU" b="1" dirty="0"/>
              <a:t>62 17 </a:t>
            </a:r>
          </a:p>
          <a:p>
            <a:pPr algn="just"/>
            <a:r>
              <a:rPr lang="ru-RU" altLang="ru-RU" b="1" dirty="0"/>
              <a:t>	     </a:t>
            </a:r>
            <a:r>
              <a:rPr lang="ru-RU" altLang="ru-RU" b="1" dirty="0" smtClean="0"/>
              <a:t> (</a:t>
            </a:r>
            <a:r>
              <a:rPr lang="ru-RU" altLang="ru-RU" b="1" dirty="0"/>
              <a:t>8-017) </a:t>
            </a:r>
            <a:r>
              <a:rPr lang="ru-RU" altLang="ru-RU" b="1" dirty="0" smtClean="0"/>
              <a:t>379 </a:t>
            </a:r>
            <a:r>
              <a:rPr lang="ru-RU" altLang="ru-RU" b="1" dirty="0"/>
              <a:t>63 75</a:t>
            </a:r>
          </a:p>
          <a:p>
            <a:pPr algn="just"/>
            <a:r>
              <a:rPr lang="en-US" altLang="ru-RU" b="1" dirty="0" smtClean="0"/>
              <a:t>Email</a:t>
            </a:r>
            <a:r>
              <a:rPr lang="en-US" altLang="ru-RU" b="1" dirty="0"/>
              <a:t>: rector@belstu.by</a:t>
            </a:r>
            <a:endParaRPr lang="ru-RU" altLang="ru-RU" b="1" dirty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1259632" y="5085184"/>
            <a:ext cx="2833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ru-RU" dirty="0"/>
              <a:t> </a:t>
            </a:r>
            <a:r>
              <a:rPr lang="en-US" altLang="ru-RU" sz="2200" u="sng" dirty="0">
                <a:solidFill>
                  <a:srgbClr val="000099"/>
                </a:solidFill>
              </a:rPr>
              <a:t>https://www.belstu.by </a:t>
            </a:r>
            <a:endParaRPr lang="ru-RU" altLang="ru-RU" sz="2200" u="sng" dirty="0">
              <a:solidFill>
                <a:srgbClr val="000099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7011002" cy="213139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charset="0"/>
              </a:rPr>
              <a:t>БЕЛОРУССКИЙ ГОСУДАРСТВЕННЫЙ </a:t>
            </a:r>
            <a:br>
              <a:rPr lang="ru-RU" sz="28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charset="0"/>
              </a:rPr>
            </a:br>
            <a:r>
              <a:rPr lang="ru-RU" sz="28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charset="0"/>
              </a:rPr>
              <a:t>ТЕХНОЛОГИЧЕСКИЙ УНИВЕРСИТЕТ</a:t>
            </a:r>
            <a:endParaRPr lang="ru-RU" sz="2800" dirty="0"/>
          </a:p>
        </p:txBody>
      </p:sp>
      <p:pic>
        <p:nvPicPr>
          <p:cNvPr id="27655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92696"/>
            <a:ext cx="1296144" cy="134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85000" cy="634082"/>
          </a:xfrm>
        </p:spPr>
        <p:txBody>
          <a:bodyPr/>
          <a:lstStyle/>
          <a:p>
            <a:pPr algn="ctr">
              <a:tabLst>
                <a:tab pos="442913" algn="l"/>
              </a:tabLst>
              <a:defRPr/>
            </a:pPr>
            <a:r>
              <a:rPr lang="ru-RU" sz="24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технологический университет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05064"/>
            <a:ext cx="8002588" cy="20494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  <a:defRPr/>
            </a:pPr>
            <a:endParaRPr lang="ru-RU" sz="3400" dirty="0" smtClean="0">
              <a:latin typeface="Arial Narrow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Решением Совета глав правительств Содружества Независимых Государств от 22 ноября 2007 года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Белорусскому государственному технологическому университету </a:t>
            </a:r>
            <a:r>
              <a:rPr lang="ru-RU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придан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статус базовой организации государств – участников СНГ по образованию в области лесного хозяйства и лесной промышленности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13316" name="Picture 6" descr="D:\Docs\China\гуанчжоу 2014\bstu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28" y="348154"/>
            <a:ext cx="973532" cy="94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Номер слайда 6"/>
          <p:cNvSpPr>
            <a:spLocks noGrp="1"/>
          </p:cNvSpPr>
          <p:nvPr>
            <p:ph type="sldNum" sz="quarter" idx="11"/>
          </p:nvPr>
        </p:nvSpPr>
        <p:spPr bwMode="auto">
          <a:xfrm>
            <a:off x="395288" y="6165850"/>
            <a:ext cx="360362" cy="457200"/>
          </a:xfrm>
          <a:noFill/>
        </p:spPr>
        <p:txBody>
          <a:bodyPr/>
          <a:lstStyle/>
          <a:p>
            <a:pPr algn="ctr"/>
            <a:fld id="{9596E245-E24B-44EA-8DD4-DB80DE1AF6F8}" type="slidenum">
              <a:rPr lang="ru-RU" sz="2400" b="0" smtClean="0">
                <a:solidFill>
                  <a:schemeClr val="bg1"/>
                </a:solidFill>
                <a:latin typeface="Arial" charset="0"/>
              </a:rPr>
              <a:pPr algn="ctr"/>
              <a:t>2</a:t>
            </a:fld>
            <a:endParaRPr lang="ru-RU" sz="2400" b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Рисунок 7" descr="korpu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98025"/>
            <a:ext cx="3744665" cy="26747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9" y="1469490"/>
            <a:ext cx="4054945" cy="2703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5856" y="1042593"/>
            <a:ext cx="3031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Основан 1 июня 1930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A77CD8-6752-44BD-9ACE-478A75C5BFA9}" type="slidenum"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921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9963"/>
            <a:ext cx="210343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733800"/>
            <a:ext cx="19383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555776" y="1840974"/>
            <a:ext cx="604837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В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2009 г.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БГТУ первым на территории Республики Беларусь внедрил и сертифицировал систему менеджмента качества на соответствие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СТБ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ISO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9001-2009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 Национальной системе подтверждения соответствия Республики Беларусь.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0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000" b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 годы своей</a:t>
            </a:r>
            <a:r>
              <a:rPr kumimoji="0" lang="ru-RU" alt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деятельности университет награжден многими почетными наградами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0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государственного</a:t>
            </a:r>
            <a:r>
              <a:rPr lang="ru-RU" altLang="ru-RU" sz="20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и международного уровней.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технологический университет</a:t>
            </a:r>
            <a:endParaRPr lang="ru-RU" sz="2000" dirty="0"/>
          </a:p>
        </p:txBody>
      </p:sp>
      <p:pic>
        <p:nvPicPr>
          <p:cNvPr id="9223" name="Picture 6" descr="gerb_BGTU_6_6c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2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ADF6DA-24B5-4D10-A014-6F1FD416F9CE}" type="slidenum">
              <a:rPr lang="ru-RU" altLang="ru-RU"/>
              <a:pPr/>
              <a:t>4</a:t>
            </a:fld>
            <a:endParaRPr lang="ru-RU" altLang="ru-RU" dirty="0"/>
          </a:p>
        </p:txBody>
      </p:sp>
      <p:pic>
        <p:nvPicPr>
          <p:cNvPr id="717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4130675"/>
            <a:ext cx="19431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4902200"/>
            <a:ext cx="18367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технологический университет</a:t>
            </a:r>
            <a:endParaRPr lang="ru-RU" sz="2000" dirty="0"/>
          </a:p>
        </p:txBody>
      </p:sp>
      <p:pic>
        <p:nvPicPr>
          <p:cNvPr id="7174" name="Picture 6" descr="gerb_BGTU_6_6c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Скругленный прямоугольник 44"/>
          <p:cNvSpPr/>
          <p:nvPr/>
        </p:nvSpPr>
        <p:spPr bwMode="auto">
          <a:xfrm>
            <a:off x="214282" y="1214422"/>
            <a:ext cx="3960000" cy="928703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 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факультетов</a:t>
            </a: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214282" y="2332132"/>
            <a:ext cx="3960000" cy="90785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48 кафедр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2143108" y="4071942"/>
            <a:ext cx="4300530" cy="9540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5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филиалов-колледжей</a:t>
            </a: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4499992" y="980728"/>
            <a:ext cx="4174884" cy="9540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Институт повышения квалификации и переподготовки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4499992" y="1998648"/>
            <a:ext cx="4174884" cy="741277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Филиал БГТУ «Негорельский</a:t>
            </a:r>
          </a:p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учебно-опытный лесхоз»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143108" y="5214951"/>
            <a:ext cx="4300530" cy="92869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 учебно-методических объединения 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УВО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499992" y="2928934"/>
            <a:ext cx="4174884" cy="9540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Полоцкий</a:t>
            </a:r>
          </a:p>
          <a:p>
            <a:pPr algn="ctr" eaLnBrk="1" hangingPunct="1">
              <a:defRPr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учебно-опытный лесхоз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67BA75E-9B8C-4C8C-ABF9-06E962009419}" type="slidenum">
              <a:rPr lang="ru-RU" altLang="ru-RU"/>
              <a:pPr/>
              <a:t>5</a:t>
            </a:fld>
            <a:endParaRPr lang="ru-RU" altLang="ru-RU" dirty="0"/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156650" y="1128007"/>
            <a:ext cx="8838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2">
                    <a:lumMod val="25000"/>
                  </a:schemeClr>
                </a:solidFill>
              </a:rPr>
              <a:t>Число специальностей, по которым университет ведет подготовку</a:t>
            </a:r>
            <a:endParaRPr lang="en-US" alt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1067" y="1765412"/>
            <a:ext cx="7192371" cy="62414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33 специальностей </a:t>
            </a:r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 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ступени 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80997" y="4846361"/>
            <a:ext cx="7216782" cy="63114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11 специальностей профессионально-технического образования</a:t>
            </a:r>
            <a:endParaRPr lang="en-US" alt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72051" y="2562525"/>
            <a:ext cx="7200000" cy="5191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30 специальностей </a:t>
            </a:r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II 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ступени (магистратура)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95494" y="3281829"/>
            <a:ext cx="7200000" cy="663855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35 специальностей послевузовского образования</a:t>
            </a:r>
            <a:endParaRPr lang="ru-RU" alt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98008" y="4145800"/>
            <a:ext cx="7222111" cy="54140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 специальностей среднего специального образования</a:t>
            </a:r>
            <a:endParaRPr lang="en-US" alt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411760" y="217487"/>
            <a:ext cx="5544616" cy="6912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9231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88640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191067" y="5614942"/>
            <a:ext cx="7222111" cy="54140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 специальностей переподготовки</a:t>
            </a:r>
            <a:endParaRPr lang="en-US" alt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51" y="1689768"/>
            <a:ext cx="1769929" cy="1223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89" y="2864150"/>
            <a:ext cx="1910394" cy="1331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569" y="4195387"/>
            <a:ext cx="1716157" cy="557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494" y="4752446"/>
            <a:ext cx="1840185" cy="12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1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C56B261-381B-4311-8012-5A7B203B9E89}" type="slidenum">
              <a:rPr lang="ru-RU" altLang="ru-RU"/>
              <a:pPr/>
              <a:t>6</a:t>
            </a:fld>
            <a:endParaRPr lang="ru-RU" altLang="ru-RU" dirty="0"/>
          </a:p>
        </p:txBody>
      </p:sp>
      <p:pic>
        <p:nvPicPr>
          <p:cNvPr id="11267" name="Picture 2" descr="http://academkin.ru/images/high_schools/logo/moskovskiy_gosudarstvenniy_tekhnicheskiy_universitet_imeni_baumana_3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000375"/>
            <a:ext cx="9159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www.timacad.ru/timacad/img/gerb_new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857500"/>
            <a:ext cx="914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http://spbftu.ru/UserFiles/Image/logo.png"/>
          <p:cNvPicPr>
            <a:picLocks noChangeArrowheads="1"/>
          </p:cNvPicPr>
          <p:nvPr/>
        </p:nvPicPr>
        <p:blipFill>
          <a:blip r:embed="rId4" cstate="print"/>
          <a:srcRect l="20413" r="18819"/>
          <a:stretch>
            <a:fillRect/>
          </a:stretch>
        </p:blipFill>
        <p:spPr bwMode="auto">
          <a:xfrm>
            <a:off x="3786188" y="2928938"/>
            <a:ext cx="7921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http://e.120-bal.ru/pars_docs/refs/6/5849/5849_html_m5ea219a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2714625"/>
            <a:ext cx="19446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2" descr="http://www.12rm.ru/wp-content/uploads/2014/09/volgatec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1738" y="3821113"/>
            <a:ext cx="955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http://vgltu.ru/templates/default/images/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0488" y="3810000"/>
            <a:ext cx="10795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http://xn--h1afr.xn--p1ai/images/logoti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0538" y="3810000"/>
            <a:ext cx="6715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8" descr="https://petrsu.ru/files/news_notice_event/2015/12/11/1449824164_logo2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3861048"/>
            <a:ext cx="106203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0" descr="http://vi.ill.in.ua/m/300x140/916872.jpg"/>
          <p:cNvPicPr>
            <a:picLocks noChangeAspect="1" noChangeArrowheads="1"/>
          </p:cNvPicPr>
          <p:nvPr/>
        </p:nvPicPr>
        <p:blipFill>
          <a:blip r:embed="rId10" cstate="print"/>
          <a:srcRect l="33127" r="32646"/>
          <a:stretch>
            <a:fillRect/>
          </a:stretch>
        </p:blipFill>
        <p:spPr bwMode="auto">
          <a:xfrm>
            <a:off x="7681913" y="3810000"/>
            <a:ext cx="7905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2" descr="http://havuz.ru/images/vuz_harkov/HNTUSH/0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8163" y="5229225"/>
            <a:ext cx="9461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24" descr="http://nubip.edu.ua/sites/all/themes/nauu/images/redesign2/nubip-logo.png"/>
          <p:cNvPicPr>
            <a:picLocks noChangeAspect="1" noChangeArrowheads="1"/>
          </p:cNvPicPr>
          <p:nvPr/>
        </p:nvPicPr>
        <p:blipFill>
          <a:blip r:embed="rId12" cstate="print"/>
          <a:srcRect r="82207"/>
          <a:stretch>
            <a:fillRect/>
          </a:stretch>
        </p:blipFill>
        <p:spPr bwMode="auto">
          <a:xfrm>
            <a:off x="2032000" y="5229225"/>
            <a:ext cx="8524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26" descr="http://anau.am/templates/dgtemplate/images/only_l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2950" y="5229225"/>
            <a:ext cx="1085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28" descr="http://agroday.ru/uploads/content/astana_55_97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95850" y="522922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30" descr="http://www.bgita.ru/images/BGITU-logo.png"/>
          <p:cNvPicPr>
            <a:picLocks noChangeAspect="1" noChangeArrowheads="1"/>
          </p:cNvPicPr>
          <p:nvPr/>
        </p:nvPicPr>
        <p:blipFill>
          <a:blip r:embed="rId15" cstate="print"/>
          <a:srcRect l="11012" r="13934"/>
          <a:stretch>
            <a:fillRect/>
          </a:stretch>
        </p:blipFill>
        <p:spPr bwMode="auto">
          <a:xfrm>
            <a:off x="5000625" y="29289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32" descr="http://www.agroinform.tj/images/stories/projectnews/agri-uni-tj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02400" y="5229225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Box 4"/>
          <p:cNvSpPr txBox="1">
            <a:spLocks noChangeArrowheads="1"/>
          </p:cNvSpPr>
          <p:nvPr/>
        </p:nvSpPr>
        <p:spPr bwMode="auto">
          <a:xfrm>
            <a:off x="328613" y="1071563"/>
            <a:ext cx="8499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/>
              <a:t>Международное сотрудничество БГТУ</a:t>
            </a:r>
          </a:p>
          <a:p>
            <a:pPr algn="ctr"/>
            <a:r>
              <a:rPr lang="ru-RU" altLang="ru-RU" sz="2400" b="1" i="1" dirty="0"/>
              <a:t>с высшими учебными заведениями лесного профиля</a:t>
            </a:r>
          </a:p>
          <a:p>
            <a:pPr algn="ctr"/>
            <a:r>
              <a:rPr lang="ru-RU" altLang="ru-RU" sz="2400" b="1" i="1" dirty="0"/>
              <a:t>стран Содружества Независимых Государств</a:t>
            </a:r>
          </a:p>
          <a:p>
            <a:pPr algn="ctr"/>
            <a:r>
              <a:rPr lang="ru-RU" altLang="ru-RU" sz="2400" b="1" i="1" dirty="0"/>
              <a:t>в рамках Межправительственного совета</a:t>
            </a:r>
            <a:endParaRPr lang="en-US" altLang="ru-RU" sz="2200" b="1" i="1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1284" name="Picture 6" descr="gerb_BGTU_6_6cm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91B6EA-70C8-4112-8D3A-EAD7F798EA27}" type="slidenum">
              <a:rPr lang="ru-RU" altLang="ru-RU"/>
              <a:pPr/>
              <a:t>7</a:t>
            </a:fld>
            <a:endParaRPr lang="ru-RU" altLang="ru-RU" dirty="0"/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304800" y="1785938"/>
            <a:ext cx="82804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проведение </a:t>
            </a:r>
            <a:r>
              <a:rPr lang="ru-RU" altLang="ru-RU" sz="2000" dirty="0"/>
              <a:t>совместных международных предметных олимпиад, творческих конкурсов, конкурсов научных работ студентов и магистрантов, дипломных проектов (работ);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обсуждение </a:t>
            </a:r>
            <a:r>
              <a:rPr lang="ru-RU" altLang="ru-RU" sz="2000" dirty="0"/>
              <a:t>и совместная подготовка учебных программ и учебных пособий;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стажировки </a:t>
            </a:r>
            <a:r>
              <a:rPr lang="ru-RU" altLang="ru-RU" sz="2000" dirty="0"/>
              <a:t>и повышение квалификации</a:t>
            </a:r>
            <a:r>
              <a:rPr lang="ru-RU" altLang="ru-RU" sz="2000" dirty="0" smtClean="0"/>
              <a:t>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совместная </a:t>
            </a:r>
            <a:r>
              <a:rPr lang="ru-RU" altLang="ru-RU" sz="2000" dirty="0"/>
              <a:t>организация научно-технических конференций;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участие </a:t>
            </a:r>
            <a:r>
              <a:rPr lang="ru-RU" altLang="ru-RU" sz="2000" dirty="0"/>
              <a:t>в заседаниях учебно-методических объединений по образованию в области лесного хозяйства;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3317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1146174"/>
            <a:ext cx="76866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сотрудничества: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2EA4047-4346-4A91-A7D7-6B6526280440}" type="slidenum">
              <a:rPr lang="ru-RU" altLang="ru-RU"/>
              <a:pPr/>
              <a:t>8</a:t>
            </a:fld>
            <a:endParaRPr lang="ru-RU" altLang="ru-RU" dirty="0"/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04800" y="1779588"/>
            <a:ext cx="82804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осуществление </a:t>
            </a:r>
            <a:r>
              <a:rPr lang="ru-RU" altLang="ru-RU" sz="2000" dirty="0"/>
              <a:t>совместных прикладных исследований в инновационной, научно-технической и образовательной деятельности;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реализация </a:t>
            </a:r>
            <a:r>
              <a:rPr lang="ru-RU" altLang="ru-RU" sz="2000" dirty="0"/>
              <a:t>международных научно-исследовательских проектов и грантов по разным источникам финансирования;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организация </a:t>
            </a:r>
            <a:r>
              <a:rPr lang="ru-RU" altLang="ru-RU" sz="2000" dirty="0"/>
              <a:t>совместных конференций, семинаров, симпозиумов с привлечением заинтересованных партнеров и участие в их работе профессорско-преподавательского состава, аспирантов, магистрантов и студентов сторон;</a:t>
            </a:r>
          </a:p>
          <a:p>
            <a:pPr algn="just">
              <a:spcAft>
                <a:spcPts val="1000"/>
              </a:spcAft>
            </a:pPr>
            <a:r>
              <a:rPr lang="ru-RU" altLang="ru-RU" sz="2000" dirty="0" smtClean="0"/>
              <a:t>- публикация </a:t>
            </a:r>
            <a:r>
              <a:rPr lang="ru-RU" altLang="ru-RU" sz="2000" dirty="0"/>
              <a:t>совместных результатов научных исследований в отечественных и зарубежных научных журналах.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21438" y="217487"/>
            <a:ext cx="6650962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Белорусский государственный </a:t>
            </a:r>
            <a:b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ru-RU" sz="2000" dirty="0" smtClean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технологический университет</a:t>
            </a:r>
            <a:endParaRPr lang="ru-RU" sz="2000" dirty="0"/>
          </a:p>
        </p:txBody>
      </p:sp>
      <p:pic>
        <p:nvPicPr>
          <p:cNvPr id="14341" name="Picture 6" descr="gerb_BGTU_6_6c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0" y="217488"/>
            <a:ext cx="695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04800" y="1143000"/>
            <a:ext cx="76866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сотрудничества: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6" y="3737486"/>
            <a:ext cx="4180474" cy="278664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988840"/>
            <a:ext cx="4267200" cy="433576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0" dirty="0" smtClean="0"/>
              <a:t>При БГТУ функционирует </a:t>
            </a:r>
            <a:r>
              <a:rPr lang="ru-RU" sz="1600" dirty="0"/>
              <a:t>О</a:t>
            </a:r>
            <a:r>
              <a:rPr lang="ru-RU" sz="1600" dirty="0" smtClean="0"/>
              <a:t>бщественный совет базовой организации</a:t>
            </a:r>
            <a:r>
              <a:rPr lang="ru-RU" sz="1600" b="0" dirty="0" smtClean="0"/>
              <a:t>, куда входят </a:t>
            </a:r>
            <a:r>
              <a:rPr lang="ru-RU" sz="1600" b="0" dirty="0"/>
              <a:t>представители высших учебных заведений и научных организаций Республики Беларусь, Российской Федерации, Республики Таджикистан, Республики Армения. </a:t>
            </a:r>
            <a:endParaRPr lang="ru-RU" sz="1600" b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600" b="0" dirty="0" smtClean="0"/>
              <a:t>Работа </a:t>
            </a:r>
            <a:r>
              <a:rPr lang="ru-RU" sz="1600" b="0" dirty="0"/>
              <a:t>Совета регламентирована утвержденным «Положением об Общественном совете Базовой организации государств-участников СНГ по образованию в области лесного хозяйства и лесной промышленности». </a:t>
            </a:r>
            <a:endParaRPr lang="ru-RU" sz="1600" b="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7909E-932B-4430-B9F6-8D8AAC1A8464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pic>
        <p:nvPicPr>
          <p:cNvPr id="6" name="Picture 6" descr="gerb_BGTU_6_6c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9099" y="370362"/>
            <a:ext cx="131157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boombob.ru/img/picture/Oct/14/8a661d6765df7b6e207317d17e4a4442/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730" y="442370"/>
            <a:ext cx="16561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056" y="1010088"/>
            <a:ext cx="4044415" cy="26924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0TGp_natural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300TGp_natural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</Template>
  <TotalTime>10526</TotalTime>
  <Words>587</Words>
  <Application>Microsoft Office PowerPoint</Application>
  <PresentationFormat>Экран (4:3)</PresentationFormat>
  <Paragraphs>98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 Unicode MS</vt:lpstr>
      <vt:lpstr>Arial</vt:lpstr>
      <vt:lpstr>Arial Black</vt:lpstr>
      <vt:lpstr>Arial Narrow</vt:lpstr>
      <vt:lpstr>Calibri</vt:lpstr>
      <vt:lpstr>RubikLight</vt:lpstr>
      <vt:lpstr>Verdana</vt:lpstr>
      <vt:lpstr>Wingdings</vt:lpstr>
      <vt:lpstr>300TGp_natural_light</vt:lpstr>
      <vt:lpstr>1_300TGp_natural_light</vt:lpstr>
      <vt:lpstr>Презентация PowerPoint</vt:lpstr>
      <vt:lpstr>Белорусский государственный технологический университет</vt:lpstr>
      <vt:lpstr>Белорусский государственный технологический университет</vt:lpstr>
      <vt:lpstr>Белорусский государственный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Презентация PowerPoint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  <vt:lpstr>БЕЛОРУССКИЙ ГОСУДАРСТВЕННЫЙ  ТЕХНОЛОГИЧЕСКИЙ УНИВЕРСИТЕТ</vt:lpstr>
    </vt:vector>
  </TitlesOfParts>
  <Company>Gor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образования «Белорусский государственный технологический университет»</dc:title>
  <dc:creator>A</dc:creator>
  <cp:lastModifiedBy>Учетная запись Майкрософт</cp:lastModifiedBy>
  <cp:revision>1057</cp:revision>
  <cp:lastPrinted>2021-05-18T14:23:35Z</cp:lastPrinted>
  <dcterms:created xsi:type="dcterms:W3CDTF">2006-02-17T18:25:12Z</dcterms:created>
  <dcterms:modified xsi:type="dcterms:W3CDTF">2024-04-24T22:21:02Z</dcterms:modified>
</cp:coreProperties>
</file>